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1" r:id="rId2"/>
    <p:sldId id="337" r:id="rId3"/>
    <p:sldId id="338" r:id="rId4"/>
    <p:sldId id="345" r:id="rId5"/>
    <p:sldId id="329" r:id="rId6"/>
    <p:sldId id="341" r:id="rId7"/>
    <p:sldId id="271" r:id="rId8"/>
    <p:sldId id="342" r:id="rId9"/>
    <p:sldId id="344" r:id="rId10"/>
    <p:sldId id="295" r:id="rId11"/>
    <p:sldId id="319" r:id="rId12"/>
    <p:sldId id="340" r:id="rId13"/>
    <p:sldId id="320" r:id="rId14"/>
    <p:sldId id="343" r:id="rId15"/>
    <p:sldId id="347" r:id="rId16"/>
    <p:sldId id="331" r:id="rId17"/>
    <p:sldId id="332" r:id="rId1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66E"/>
    <a:srgbClr val="282D63"/>
    <a:srgbClr val="E9EDF5"/>
    <a:srgbClr val="D0D8E8"/>
    <a:srgbClr val="0000FF"/>
    <a:srgbClr val="78B832"/>
    <a:srgbClr val="7EC234"/>
    <a:srgbClr val="7C6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775" autoAdjust="0"/>
  </p:normalViewPr>
  <p:slideViewPr>
    <p:cSldViewPr>
      <p:cViewPr varScale="1">
        <p:scale>
          <a:sx n="69" d="100"/>
          <a:sy n="69" d="100"/>
        </p:scale>
        <p:origin x="1843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4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34" y="-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53B0E6-D1E2-4DAC-8790-A93193277FB7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AC70F32-A187-4133-A129-32347BE10220}">
      <dgm:prSet/>
      <dgm:spPr/>
      <dgm:t>
        <a:bodyPr/>
        <a:lstStyle/>
        <a:p>
          <a:r>
            <a:rPr lang="en-US" dirty="0"/>
            <a:t>Huge data volume</a:t>
          </a:r>
        </a:p>
      </dgm:t>
    </dgm:pt>
    <dgm:pt modelId="{AEDA5091-41DA-49F5-B0D6-B4B2A8672641}" type="parTrans" cxnId="{275256C1-75E6-46A3-983A-842D7550EE1E}">
      <dgm:prSet/>
      <dgm:spPr/>
      <dgm:t>
        <a:bodyPr/>
        <a:lstStyle/>
        <a:p>
          <a:endParaRPr lang="en-US"/>
        </a:p>
      </dgm:t>
    </dgm:pt>
    <dgm:pt modelId="{72F77969-BC5F-4631-9594-65650F53344F}" type="sibTrans" cxnId="{275256C1-75E6-46A3-983A-842D7550EE1E}">
      <dgm:prSet/>
      <dgm:spPr/>
      <dgm:t>
        <a:bodyPr/>
        <a:lstStyle/>
        <a:p>
          <a:endParaRPr lang="en-US"/>
        </a:p>
      </dgm:t>
    </dgm:pt>
    <dgm:pt modelId="{08981944-A615-496A-BE24-F8EA343EF0D0}">
      <dgm:prSet/>
      <dgm:spPr/>
      <dgm:t>
        <a:bodyPr/>
        <a:lstStyle/>
        <a:p>
          <a:r>
            <a:rPr lang="en-US" dirty="0"/>
            <a:t>Data management has a cost</a:t>
          </a:r>
        </a:p>
      </dgm:t>
    </dgm:pt>
    <dgm:pt modelId="{A8AA9E00-EDE5-4D6A-B7BD-61DD0A51D9FB}" type="parTrans" cxnId="{F7CC11CD-A6A6-47A6-9F59-0156F35A20B7}">
      <dgm:prSet/>
      <dgm:spPr/>
      <dgm:t>
        <a:bodyPr/>
        <a:lstStyle/>
        <a:p>
          <a:endParaRPr lang="en-US"/>
        </a:p>
      </dgm:t>
    </dgm:pt>
    <dgm:pt modelId="{88489962-641E-4997-9865-66164C478A1D}" type="sibTrans" cxnId="{F7CC11CD-A6A6-47A6-9F59-0156F35A20B7}">
      <dgm:prSet/>
      <dgm:spPr/>
      <dgm:t>
        <a:bodyPr/>
        <a:lstStyle/>
        <a:p>
          <a:endParaRPr lang="en-US"/>
        </a:p>
      </dgm:t>
    </dgm:pt>
    <dgm:pt modelId="{8EFF8448-A345-431E-B2FE-EEA8A997251E}">
      <dgm:prSet/>
      <dgm:spPr/>
      <dgm:t>
        <a:bodyPr/>
        <a:lstStyle/>
        <a:p>
          <a:r>
            <a:rPr lang="en-US" dirty="0"/>
            <a:t>Need way to prioritize datasets</a:t>
          </a:r>
        </a:p>
      </dgm:t>
    </dgm:pt>
    <dgm:pt modelId="{07E91A33-ED85-4E23-9D82-989321506CFC}" type="parTrans" cxnId="{40D77909-A9D3-435B-83E9-816DDA28B2B7}">
      <dgm:prSet/>
      <dgm:spPr/>
      <dgm:t>
        <a:bodyPr/>
        <a:lstStyle/>
        <a:p>
          <a:endParaRPr lang="en-US"/>
        </a:p>
      </dgm:t>
    </dgm:pt>
    <dgm:pt modelId="{B7A6446B-20EE-4F95-9392-C3E27BCE5906}" type="sibTrans" cxnId="{40D77909-A9D3-435B-83E9-816DDA28B2B7}">
      <dgm:prSet/>
      <dgm:spPr/>
      <dgm:t>
        <a:bodyPr/>
        <a:lstStyle/>
        <a:p>
          <a:endParaRPr lang="en-US"/>
        </a:p>
      </dgm:t>
    </dgm:pt>
    <dgm:pt modelId="{0B800A06-282F-4703-B90A-BBEDCFA981EB}">
      <dgm:prSet/>
      <dgm:spPr/>
      <dgm:t>
        <a:bodyPr/>
        <a:lstStyle/>
        <a:p>
          <a:r>
            <a:rPr lang="en-US" dirty="0"/>
            <a:t>Data value can identify useful data for a business </a:t>
          </a:r>
        </a:p>
      </dgm:t>
    </dgm:pt>
    <dgm:pt modelId="{18FE42C3-2650-431A-A923-7F217AA001AC}" type="parTrans" cxnId="{2121692A-F732-4AAE-8BEF-5A932F4B5677}">
      <dgm:prSet/>
      <dgm:spPr/>
      <dgm:t>
        <a:bodyPr/>
        <a:lstStyle/>
        <a:p>
          <a:endParaRPr lang="en-US"/>
        </a:p>
      </dgm:t>
    </dgm:pt>
    <dgm:pt modelId="{09F9ECC1-8CAD-4B2C-89D8-D57245B1D397}" type="sibTrans" cxnId="{2121692A-F732-4AAE-8BEF-5A932F4B5677}">
      <dgm:prSet/>
      <dgm:spPr/>
      <dgm:t>
        <a:bodyPr/>
        <a:lstStyle/>
        <a:p>
          <a:endParaRPr lang="en-US"/>
        </a:p>
      </dgm:t>
    </dgm:pt>
    <dgm:pt modelId="{9B6600D4-F2D6-4B7D-A422-3177F3714B61}">
      <dgm:prSet/>
      <dgm:spPr/>
      <dgm:t>
        <a:bodyPr/>
        <a:lstStyle/>
        <a:p>
          <a:r>
            <a:rPr lang="en-US" dirty="0"/>
            <a:t>Few quantitative methods for assessing data value</a:t>
          </a:r>
        </a:p>
      </dgm:t>
    </dgm:pt>
    <dgm:pt modelId="{4CBCBF4A-4189-487A-9A77-2453FE8D39FA}" type="parTrans" cxnId="{5332178C-8B4D-4147-8B62-3F9E1E6EB368}">
      <dgm:prSet/>
      <dgm:spPr/>
      <dgm:t>
        <a:bodyPr/>
        <a:lstStyle/>
        <a:p>
          <a:endParaRPr lang="en-US"/>
        </a:p>
      </dgm:t>
    </dgm:pt>
    <dgm:pt modelId="{9F487D4E-006E-4156-9EEF-78AC264311B7}" type="sibTrans" cxnId="{5332178C-8B4D-4147-8B62-3F9E1E6EB368}">
      <dgm:prSet/>
      <dgm:spPr/>
      <dgm:t>
        <a:bodyPr/>
        <a:lstStyle/>
        <a:p>
          <a:endParaRPr lang="en-US"/>
        </a:p>
      </dgm:t>
    </dgm:pt>
    <dgm:pt modelId="{540E8949-0C22-42F5-8A5C-6C4E857DE3E4}">
      <dgm:prSet/>
      <dgm:spPr/>
      <dgm:t>
        <a:bodyPr/>
        <a:lstStyle/>
        <a:p>
          <a:r>
            <a:rPr lang="en-US" dirty="0"/>
            <a:t>No method to assess data value in relational database (RDB)</a:t>
          </a:r>
        </a:p>
      </dgm:t>
    </dgm:pt>
    <dgm:pt modelId="{19240FEC-87E2-40B5-A07B-075E71866E75}" type="parTrans" cxnId="{4E5C2B16-0FD6-4DAB-A988-B3F9CEB4BE5A}">
      <dgm:prSet/>
      <dgm:spPr/>
      <dgm:t>
        <a:bodyPr/>
        <a:lstStyle/>
        <a:p>
          <a:endParaRPr lang="en-IN"/>
        </a:p>
      </dgm:t>
    </dgm:pt>
    <dgm:pt modelId="{7C1D3FB3-EFFC-49F8-AED7-4A908AA8249A}" type="sibTrans" cxnId="{4E5C2B16-0FD6-4DAB-A988-B3F9CEB4BE5A}">
      <dgm:prSet/>
      <dgm:spPr/>
      <dgm:t>
        <a:bodyPr/>
        <a:lstStyle/>
        <a:p>
          <a:endParaRPr lang="en-IN"/>
        </a:p>
      </dgm:t>
    </dgm:pt>
    <dgm:pt modelId="{FBF11B0E-79A6-45F7-8097-7274215342D8}" type="pres">
      <dgm:prSet presAssocID="{EB53B0E6-D1E2-4DAC-8790-A93193277FB7}" presName="vert0" presStyleCnt="0">
        <dgm:presLayoutVars>
          <dgm:dir/>
          <dgm:animOne val="branch"/>
          <dgm:animLvl val="lvl"/>
        </dgm:presLayoutVars>
      </dgm:prSet>
      <dgm:spPr/>
    </dgm:pt>
    <dgm:pt modelId="{4E147680-DA8A-4D14-AE90-F359460D726F}" type="pres">
      <dgm:prSet presAssocID="{6AC70F32-A187-4133-A129-32347BE10220}" presName="thickLine" presStyleLbl="alignNode1" presStyleIdx="0" presStyleCnt="6"/>
      <dgm:spPr/>
    </dgm:pt>
    <dgm:pt modelId="{59777216-F968-4B51-B94A-C79EA195A0F0}" type="pres">
      <dgm:prSet presAssocID="{6AC70F32-A187-4133-A129-32347BE10220}" presName="horz1" presStyleCnt="0"/>
      <dgm:spPr/>
    </dgm:pt>
    <dgm:pt modelId="{C1014C39-C695-40C7-87C0-5E9065FF2FCF}" type="pres">
      <dgm:prSet presAssocID="{6AC70F32-A187-4133-A129-32347BE10220}" presName="tx1" presStyleLbl="revTx" presStyleIdx="0" presStyleCnt="6"/>
      <dgm:spPr/>
    </dgm:pt>
    <dgm:pt modelId="{83172E40-7B26-4953-A756-A869B3942AAA}" type="pres">
      <dgm:prSet presAssocID="{6AC70F32-A187-4133-A129-32347BE10220}" presName="vert1" presStyleCnt="0"/>
      <dgm:spPr/>
    </dgm:pt>
    <dgm:pt modelId="{AE32F900-1F3F-482D-A809-0A248C2D9DE9}" type="pres">
      <dgm:prSet presAssocID="{08981944-A615-496A-BE24-F8EA343EF0D0}" presName="thickLine" presStyleLbl="alignNode1" presStyleIdx="1" presStyleCnt="6"/>
      <dgm:spPr/>
    </dgm:pt>
    <dgm:pt modelId="{00145461-A2A0-44DE-9DCD-52DB445D44B8}" type="pres">
      <dgm:prSet presAssocID="{08981944-A615-496A-BE24-F8EA343EF0D0}" presName="horz1" presStyleCnt="0"/>
      <dgm:spPr/>
    </dgm:pt>
    <dgm:pt modelId="{CC7131F5-DEA8-4C5B-9DE7-4780FED4E9F4}" type="pres">
      <dgm:prSet presAssocID="{08981944-A615-496A-BE24-F8EA343EF0D0}" presName="tx1" presStyleLbl="revTx" presStyleIdx="1" presStyleCnt="6"/>
      <dgm:spPr/>
    </dgm:pt>
    <dgm:pt modelId="{8B5EB9DF-86E8-41F3-AC77-3DD5BF2B23FC}" type="pres">
      <dgm:prSet presAssocID="{08981944-A615-496A-BE24-F8EA343EF0D0}" presName="vert1" presStyleCnt="0"/>
      <dgm:spPr/>
    </dgm:pt>
    <dgm:pt modelId="{79C5C437-B799-4ADE-A4AC-23DF9C66F332}" type="pres">
      <dgm:prSet presAssocID="{8EFF8448-A345-431E-B2FE-EEA8A997251E}" presName="thickLine" presStyleLbl="alignNode1" presStyleIdx="2" presStyleCnt="6"/>
      <dgm:spPr/>
    </dgm:pt>
    <dgm:pt modelId="{47A0C98D-2A0C-4734-AF86-BA4F7A64ED53}" type="pres">
      <dgm:prSet presAssocID="{8EFF8448-A345-431E-B2FE-EEA8A997251E}" presName="horz1" presStyleCnt="0"/>
      <dgm:spPr/>
    </dgm:pt>
    <dgm:pt modelId="{3C9BE78E-B963-4EF6-8B5E-7A4809CB6DDE}" type="pres">
      <dgm:prSet presAssocID="{8EFF8448-A345-431E-B2FE-EEA8A997251E}" presName="tx1" presStyleLbl="revTx" presStyleIdx="2" presStyleCnt="6"/>
      <dgm:spPr/>
    </dgm:pt>
    <dgm:pt modelId="{E723D2BA-80DA-4529-98D9-7E695A6EC316}" type="pres">
      <dgm:prSet presAssocID="{8EFF8448-A345-431E-B2FE-EEA8A997251E}" presName="vert1" presStyleCnt="0"/>
      <dgm:spPr/>
    </dgm:pt>
    <dgm:pt modelId="{77E94E9D-87CA-45B8-BBEC-2572064C3EB1}" type="pres">
      <dgm:prSet presAssocID="{0B800A06-282F-4703-B90A-BBEDCFA981EB}" presName="thickLine" presStyleLbl="alignNode1" presStyleIdx="3" presStyleCnt="6"/>
      <dgm:spPr/>
    </dgm:pt>
    <dgm:pt modelId="{ADC436DC-3928-456A-A652-8848F5C47843}" type="pres">
      <dgm:prSet presAssocID="{0B800A06-282F-4703-B90A-BBEDCFA981EB}" presName="horz1" presStyleCnt="0"/>
      <dgm:spPr/>
    </dgm:pt>
    <dgm:pt modelId="{D8A94CC3-1404-48D9-A794-71AA7CA82FCF}" type="pres">
      <dgm:prSet presAssocID="{0B800A06-282F-4703-B90A-BBEDCFA981EB}" presName="tx1" presStyleLbl="revTx" presStyleIdx="3" presStyleCnt="6"/>
      <dgm:spPr/>
    </dgm:pt>
    <dgm:pt modelId="{9C214426-CF99-483B-81FA-143FDCDB1E1B}" type="pres">
      <dgm:prSet presAssocID="{0B800A06-282F-4703-B90A-BBEDCFA981EB}" presName="vert1" presStyleCnt="0"/>
      <dgm:spPr/>
    </dgm:pt>
    <dgm:pt modelId="{9ACD87C1-E41D-4A70-9098-52F1FED8AC4C}" type="pres">
      <dgm:prSet presAssocID="{9B6600D4-F2D6-4B7D-A422-3177F3714B61}" presName="thickLine" presStyleLbl="alignNode1" presStyleIdx="4" presStyleCnt="6"/>
      <dgm:spPr/>
    </dgm:pt>
    <dgm:pt modelId="{5C0367BE-EF2C-4B58-B3B7-0E879F1DDEDA}" type="pres">
      <dgm:prSet presAssocID="{9B6600D4-F2D6-4B7D-A422-3177F3714B61}" presName="horz1" presStyleCnt="0"/>
      <dgm:spPr/>
    </dgm:pt>
    <dgm:pt modelId="{D8C13463-12B9-4F88-9E16-A8147F840F75}" type="pres">
      <dgm:prSet presAssocID="{9B6600D4-F2D6-4B7D-A422-3177F3714B61}" presName="tx1" presStyleLbl="revTx" presStyleIdx="4" presStyleCnt="6"/>
      <dgm:spPr/>
    </dgm:pt>
    <dgm:pt modelId="{52DB5CB0-1410-40E6-90C0-8D850AF36C65}" type="pres">
      <dgm:prSet presAssocID="{9B6600D4-F2D6-4B7D-A422-3177F3714B61}" presName="vert1" presStyleCnt="0"/>
      <dgm:spPr/>
    </dgm:pt>
    <dgm:pt modelId="{75EC18AB-806E-49A2-8F84-E74258B99885}" type="pres">
      <dgm:prSet presAssocID="{540E8949-0C22-42F5-8A5C-6C4E857DE3E4}" presName="thickLine" presStyleLbl="alignNode1" presStyleIdx="5" presStyleCnt="6"/>
      <dgm:spPr/>
    </dgm:pt>
    <dgm:pt modelId="{B103F441-79C2-4BD8-8F9F-EAFF3B6DFD55}" type="pres">
      <dgm:prSet presAssocID="{540E8949-0C22-42F5-8A5C-6C4E857DE3E4}" presName="horz1" presStyleCnt="0"/>
      <dgm:spPr/>
    </dgm:pt>
    <dgm:pt modelId="{F4C4F8EC-CAA5-40DB-9FDA-8B7CDD49BE18}" type="pres">
      <dgm:prSet presAssocID="{540E8949-0C22-42F5-8A5C-6C4E857DE3E4}" presName="tx1" presStyleLbl="revTx" presStyleIdx="5" presStyleCnt="6"/>
      <dgm:spPr/>
    </dgm:pt>
    <dgm:pt modelId="{0B08D001-695D-46C9-993F-0C341CF22293}" type="pres">
      <dgm:prSet presAssocID="{540E8949-0C22-42F5-8A5C-6C4E857DE3E4}" presName="vert1" presStyleCnt="0"/>
      <dgm:spPr/>
    </dgm:pt>
  </dgm:ptLst>
  <dgm:cxnLst>
    <dgm:cxn modelId="{40D77909-A9D3-435B-83E9-816DDA28B2B7}" srcId="{EB53B0E6-D1E2-4DAC-8790-A93193277FB7}" destId="{8EFF8448-A345-431E-B2FE-EEA8A997251E}" srcOrd="2" destOrd="0" parTransId="{07E91A33-ED85-4E23-9D82-989321506CFC}" sibTransId="{B7A6446B-20EE-4F95-9392-C3E27BCE5906}"/>
    <dgm:cxn modelId="{4E5C2B16-0FD6-4DAB-A988-B3F9CEB4BE5A}" srcId="{EB53B0E6-D1E2-4DAC-8790-A93193277FB7}" destId="{540E8949-0C22-42F5-8A5C-6C4E857DE3E4}" srcOrd="5" destOrd="0" parTransId="{19240FEC-87E2-40B5-A07B-075E71866E75}" sibTransId="{7C1D3FB3-EFFC-49F8-AED7-4A908AA8249A}"/>
    <dgm:cxn modelId="{4215CB1A-DF16-407D-9194-00069CF25AD8}" type="presOf" srcId="{0B800A06-282F-4703-B90A-BBEDCFA981EB}" destId="{D8A94CC3-1404-48D9-A794-71AA7CA82FCF}" srcOrd="0" destOrd="0" presId="urn:microsoft.com/office/officeart/2008/layout/LinedList"/>
    <dgm:cxn modelId="{683B9B1D-7154-4554-9D40-22F393087E25}" type="presOf" srcId="{08981944-A615-496A-BE24-F8EA343EF0D0}" destId="{CC7131F5-DEA8-4C5B-9DE7-4780FED4E9F4}" srcOrd="0" destOrd="0" presId="urn:microsoft.com/office/officeart/2008/layout/LinedList"/>
    <dgm:cxn modelId="{2121692A-F732-4AAE-8BEF-5A932F4B5677}" srcId="{EB53B0E6-D1E2-4DAC-8790-A93193277FB7}" destId="{0B800A06-282F-4703-B90A-BBEDCFA981EB}" srcOrd="3" destOrd="0" parTransId="{18FE42C3-2650-431A-A923-7F217AA001AC}" sibTransId="{09F9ECC1-8CAD-4B2C-89D8-D57245B1D397}"/>
    <dgm:cxn modelId="{910F113C-E34C-4F1D-A653-1FDCEA016688}" type="presOf" srcId="{8EFF8448-A345-431E-B2FE-EEA8A997251E}" destId="{3C9BE78E-B963-4EF6-8B5E-7A4809CB6DDE}" srcOrd="0" destOrd="0" presId="urn:microsoft.com/office/officeart/2008/layout/LinedList"/>
    <dgm:cxn modelId="{D4987D3F-CA25-4667-B9CA-08F2A9CC2B2F}" type="presOf" srcId="{EB53B0E6-D1E2-4DAC-8790-A93193277FB7}" destId="{FBF11B0E-79A6-45F7-8097-7274215342D8}" srcOrd="0" destOrd="0" presId="urn:microsoft.com/office/officeart/2008/layout/LinedList"/>
    <dgm:cxn modelId="{FA72E762-86BA-4B96-8AB9-71D6E2170D4D}" type="presOf" srcId="{6AC70F32-A187-4133-A129-32347BE10220}" destId="{C1014C39-C695-40C7-87C0-5E9065FF2FCF}" srcOrd="0" destOrd="0" presId="urn:microsoft.com/office/officeart/2008/layout/LinedList"/>
    <dgm:cxn modelId="{C988D87E-39EC-4CF3-9855-B48AB7781697}" type="presOf" srcId="{9B6600D4-F2D6-4B7D-A422-3177F3714B61}" destId="{D8C13463-12B9-4F88-9E16-A8147F840F75}" srcOrd="0" destOrd="0" presId="urn:microsoft.com/office/officeart/2008/layout/LinedList"/>
    <dgm:cxn modelId="{5332178C-8B4D-4147-8B62-3F9E1E6EB368}" srcId="{EB53B0E6-D1E2-4DAC-8790-A93193277FB7}" destId="{9B6600D4-F2D6-4B7D-A422-3177F3714B61}" srcOrd="4" destOrd="0" parTransId="{4CBCBF4A-4189-487A-9A77-2453FE8D39FA}" sibTransId="{9F487D4E-006E-4156-9EEF-78AC264311B7}"/>
    <dgm:cxn modelId="{56E25190-6E52-49BC-8166-1ECD754454AA}" type="presOf" srcId="{540E8949-0C22-42F5-8A5C-6C4E857DE3E4}" destId="{F4C4F8EC-CAA5-40DB-9FDA-8B7CDD49BE18}" srcOrd="0" destOrd="0" presId="urn:microsoft.com/office/officeart/2008/layout/LinedList"/>
    <dgm:cxn modelId="{275256C1-75E6-46A3-983A-842D7550EE1E}" srcId="{EB53B0E6-D1E2-4DAC-8790-A93193277FB7}" destId="{6AC70F32-A187-4133-A129-32347BE10220}" srcOrd="0" destOrd="0" parTransId="{AEDA5091-41DA-49F5-B0D6-B4B2A8672641}" sibTransId="{72F77969-BC5F-4631-9594-65650F53344F}"/>
    <dgm:cxn modelId="{F7CC11CD-A6A6-47A6-9F59-0156F35A20B7}" srcId="{EB53B0E6-D1E2-4DAC-8790-A93193277FB7}" destId="{08981944-A615-496A-BE24-F8EA343EF0D0}" srcOrd="1" destOrd="0" parTransId="{A8AA9E00-EDE5-4D6A-B7BD-61DD0A51D9FB}" sibTransId="{88489962-641E-4997-9865-66164C478A1D}"/>
    <dgm:cxn modelId="{01AD79E6-F05A-4A11-BA6E-F432A72B130A}" type="presParOf" srcId="{FBF11B0E-79A6-45F7-8097-7274215342D8}" destId="{4E147680-DA8A-4D14-AE90-F359460D726F}" srcOrd="0" destOrd="0" presId="urn:microsoft.com/office/officeart/2008/layout/LinedList"/>
    <dgm:cxn modelId="{B0F3E55A-F5E9-49AA-BA40-824824B3934B}" type="presParOf" srcId="{FBF11B0E-79A6-45F7-8097-7274215342D8}" destId="{59777216-F968-4B51-B94A-C79EA195A0F0}" srcOrd="1" destOrd="0" presId="urn:microsoft.com/office/officeart/2008/layout/LinedList"/>
    <dgm:cxn modelId="{7DC09176-1921-40F2-9AB8-BFECEBA493BF}" type="presParOf" srcId="{59777216-F968-4B51-B94A-C79EA195A0F0}" destId="{C1014C39-C695-40C7-87C0-5E9065FF2FCF}" srcOrd="0" destOrd="0" presId="urn:microsoft.com/office/officeart/2008/layout/LinedList"/>
    <dgm:cxn modelId="{038BE024-5FCC-4596-9992-F09A0F734D0A}" type="presParOf" srcId="{59777216-F968-4B51-B94A-C79EA195A0F0}" destId="{83172E40-7B26-4953-A756-A869B3942AAA}" srcOrd="1" destOrd="0" presId="urn:microsoft.com/office/officeart/2008/layout/LinedList"/>
    <dgm:cxn modelId="{CA55CE45-BE95-4D86-9F6B-485EC2331F52}" type="presParOf" srcId="{FBF11B0E-79A6-45F7-8097-7274215342D8}" destId="{AE32F900-1F3F-482D-A809-0A248C2D9DE9}" srcOrd="2" destOrd="0" presId="urn:microsoft.com/office/officeart/2008/layout/LinedList"/>
    <dgm:cxn modelId="{AF3DCCFC-6FFF-46C8-8F5D-7AE2F725858B}" type="presParOf" srcId="{FBF11B0E-79A6-45F7-8097-7274215342D8}" destId="{00145461-A2A0-44DE-9DCD-52DB445D44B8}" srcOrd="3" destOrd="0" presId="urn:microsoft.com/office/officeart/2008/layout/LinedList"/>
    <dgm:cxn modelId="{8ED358FA-7E37-4A9F-9171-419AF58DAF88}" type="presParOf" srcId="{00145461-A2A0-44DE-9DCD-52DB445D44B8}" destId="{CC7131F5-DEA8-4C5B-9DE7-4780FED4E9F4}" srcOrd="0" destOrd="0" presId="urn:microsoft.com/office/officeart/2008/layout/LinedList"/>
    <dgm:cxn modelId="{7937A001-B0EA-4356-869A-2565B05E0B8C}" type="presParOf" srcId="{00145461-A2A0-44DE-9DCD-52DB445D44B8}" destId="{8B5EB9DF-86E8-41F3-AC77-3DD5BF2B23FC}" srcOrd="1" destOrd="0" presId="urn:microsoft.com/office/officeart/2008/layout/LinedList"/>
    <dgm:cxn modelId="{636AA034-86C5-431D-A76C-4F6359234ED3}" type="presParOf" srcId="{FBF11B0E-79A6-45F7-8097-7274215342D8}" destId="{79C5C437-B799-4ADE-A4AC-23DF9C66F332}" srcOrd="4" destOrd="0" presId="urn:microsoft.com/office/officeart/2008/layout/LinedList"/>
    <dgm:cxn modelId="{7739493F-EB32-40E1-846D-6FCFDD240569}" type="presParOf" srcId="{FBF11B0E-79A6-45F7-8097-7274215342D8}" destId="{47A0C98D-2A0C-4734-AF86-BA4F7A64ED53}" srcOrd="5" destOrd="0" presId="urn:microsoft.com/office/officeart/2008/layout/LinedList"/>
    <dgm:cxn modelId="{49272D54-914E-4785-8C49-2BC1E8C074E6}" type="presParOf" srcId="{47A0C98D-2A0C-4734-AF86-BA4F7A64ED53}" destId="{3C9BE78E-B963-4EF6-8B5E-7A4809CB6DDE}" srcOrd="0" destOrd="0" presId="urn:microsoft.com/office/officeart/2008/layout/LinedList"/>
    <dgm:cxn modelId="{73B5E163-B611-44D2-8D01-8F4903341E40}" type="presParOf" srcId="{47A0C98D-2A0C-4734-AF86-BA4F7A64ED53}" destId="{E723D2BA-80DA-4529-98D9-7E695A6EC316}" srcOrd="1" destOrd="0" presId="urn:microsoft.com/office/officeart/2008/layout/LinedList"/>
    <dgm:cxn modelId="{786B726E-5D8A-4EBF-98D5-B2C60B2FEA26}" type="presParOf" srcId="{FBF11B0E-79A6-45F7-8097-7274215342D8}" destId="{77E94E9D-87CA-45B8-BBEC-2572064C3EB1}" srcOrd="6" destOrd="0" presId="urn:microsoft.com/office/officeart/2008/layout/LinedList"/>
    <dgm:cxn modelId="{5FBC1B5E-85C0-47ED-BC1E-5BF14EF6685E}" type="presParOf" srcId="{FBF11B0E-79A6-45F7-8097-7274215342D8}" destId="{ADC436DC-3928-456A-A652-8848F5C47843}" srcOrd="7" destOrd="0" presId="urn:microsoft.com/office/officeart/2008/layout/LinedList"/>
    <dgm:cxn modelId="{0D5F6A64-DE6D-4406-A513-83DA33CDE04D}" type="presParOf" srcId="{ADC436DC-3928-456A-A652-8848F5C47843}" destId="{D8A94CC3-1404-48D9-A794-71AA7CA82FCF}" srcOrd="0" destOrd="0" presId="urn:microsoft.com/office/officeart/2008/layout/LinedList"/>
    <dgm:cxn modelId="{1491EB2C-75DF-4B93-8413-A7288C88EB82}" type="presParOf" srcId="{ADC436DC-3928-456A-A652-8848F5C47843}" destId="{9C214426-CF99-483B-81FA-143FDCDB1E1B}" srcOrd="1" destOrd="0" presId="urn:microsoft.com/office/officeart/2008/layout/LinedList"/>
    <dgm:cxn modelId="{EBCCC9F2-615E-49AB-B8E7-DB864E940506}" type="presParOf" srcId="{FBF11B0E-79A6-45F7-8097-7274215342D8}" destId="{9ACD87C1-E41D-4A70-9098-52F1FED8AC4C}" srcOrd="8" destOrd="0" presId="urn:microsoft.com/office/officeart/2008/layout/LinedList"/>
    <dgm:cxn modelId="{560A7784-E59F-41BC-BA7D-D2A27AA310BC}" type="presParOf" srcId="{FBF11B0E-79A6-45F7-8097-7274215342D8}" destId="{5C0367BE-EF2C-4B58-B3B7-0E879F1DDEDA}" srcOrd="9" destOrd="0" presId="urn:microsoft.com/office/officeart/2008/layout/LinedList"/>
    <dgm:cxn modelId="{3C047D0F-EA7C-47D3-AB40-FF650791800A}" type="presParOf" srcId="{5C0367BE-EF2C-4B58-B3B7-0E879F1DDEDA}" destId="{D8C13463-12B9-4F88-9E16-A8147F840F75}" srcOrd="0" destOrd="0" presId="urn:microsoft.com/office/officeart/2008/layout/LinedList"/>
    <dgm:cxn modelId="{9948D7DF-79AC-4895-97D8-FADB38B0D06A}" type="presParOf" srcId="{5C0367BE-EF2C-4B58-B3B7-0E879F1DDEDA}" destId="{52DB5CB0-1410-40E6-90C0-8D850AF36C65}" srcOrd="1" destOrd="0" presId="urn:microsoft.com/office/officeart/2008/layout/LinedList"/>
    <dgm:cxn modelId="{B3D572D4-10EB-49C5-9DBC-C254FD39FF50}" type="presParOf" srcId="{FBF11B0E-79A6-45F7-8097-7274215342D8}" destId="{75EC18AB-806E-49A2-8F84-E74258B99885}" srcOrd="10" destOrd="0" presId="urn:microsoft.com/office/officeart/2008/layout/LinedList"/>
    <dgm:cxn modelId="{585D83E3-EC44-429C-9D34-949E1D74A79E}" type="presParOf" srcId="{FBF11B0E-79A6-45F7-8097-7274215342D8}" destId="{B103F441-79C2-4BD8-8F9F-EAFF3B6DFD55}" srcOrd="11" destOrd="0" presId="urn:microsoft.com/office/officeart/2008/layout/LinedList"/>
    <dgm:cxn modelId="{5E42134A-A3B6-4C05-A8B5-3824E1B41AA5}" type="presParOf" srcId="{B103F441-79C2-4BD8-8F9F-EAFF3B6DFD55}" destId="{F4C4F8EC-CAA5-40DB-9FDA-8B7CDD49BE18}" srcOrd="0" destOrd="0" presId="urn:microsoft.com/office/officeart/2008/layout/LinedList"/>
    <dgm:cxn modelId="{9E69EFBD-A6F3-46A9-9665-417426FCE6D0}" type="presParOf" srcId="{B103F441-79C2-4BD8-8F9F-EAFF3B6DFD55}" destId="{0B08D001-695D-46C9-993F-0C341CF2229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6DE570-4AD2-4203-B600-880F60B29B8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C5D508B-DD36-4B3B-90F5-09B2DE41ECCD}">
      <dgm:prSet/>
      <dgm:spPr/>
      <dgm:t>
        <a:bodyPr/>
        <a:lstStyle/>
        <a:p>
          <a:pPr algn="just"/>
          <a:r>
            <a:rPr lang="en-US" dirty="0"/>
            <a:t>1. To what extent can the value of a relational database (RDB) of an organization be accurately measured using a </a:t>
          </a:r>
          <a:r>
            <a:rPr lang="en-US" b="1" dirty="0"/>
            <a:t>metrics-based approach</a:t>
          </a:r>
          <a:r>
            <a:rPr lang="en-US" dirty="0"/>
            <a:t>?</a:t>
          </a:r>
        </a:p>
        <a:p>
          <a:pPr algn="just"/>
          <a:r>
            <a:rPr lang="en-US" dirty="0"/>
            <a:t> </a:t>
          </a:r>
        </a:p>
      </dgm:t>
    </dgm:pt>
    <dgm:pt modelId="{E88E0079-F0C2-455A-9B19-63AAF1DC0BC8}" type="parTrans" cxnId="{9B59D542-4F2F-4A08-9171-A79E40EF7001}">
      <dgm:prSet/>
      <dgm:spPr/>
      <dgm:t>
        <a:bodyPr/>
        <a:lstStyle/>
        <a:p>
          <a:endParaRPr lang="en-US"/>
        </a:p>
      </dgm:t>
    </dgm:pt>
    <dgm:pt modelId="{4B723F16-21EB-4F42-A585-B0DBC2F8324B}" type="sibTrans" cxnId="{9B59D542-4F2F-4A08-9171-A79E40EF7001}">
      <dgm:prSet/>
      <dgm:spPr/>
      <dgm:t>
        <a:bodyPr/>
        <a:lstStyle/>
        <a:p>
          <a:endParaRPr lang="en-US"/>
        </a:p>
      </dgm:t>
    </dgm:pt>
    <dgm:pt modelId="{914F54CA-976D-485C-82F8-0AFC362268A4}">
      <dgm:prSet/>
      <dgm:spPr/>
      <dgm:t>
        <a:bodyPr/>
        <a:lstStyle/>
        <a:p>
          <a:pPr algn="just"/>
          <a:r>
            <a:rPr lang="en-US" dirty="0"/>
            <a:t>2. Which predefined data value metrics are most useful for predicting the value for the </a:t>
          </a:r>
          <a:r>
            <a:rPr lang="en-US" dirty="0" err="1"/>
            <a:t>MyVolts</a:t>
          </a:r>
          <a:r>
            <a:rPr lang="en-US" dirty="0"/>
            <a:t> use case?</a:t>
          </a:r>
        </a:p>
      </dgm:t>
    </dgm:pt>
    <dgm:pt modelId="{18CBB997-F451-4212-8BA3-A30D35B82A43}" type="parTrans" cxnId="{15F6276C-C1A9-424C-92C5-3EE6CCEBDC83}">
      <dgm:prSet/>
      <dgm:spPr/>
      <dgm:t>
        <a:bodyPr/>
        <a:lstStyle/>
        <a:p>
          <a:endParaRPr lang="en-US"/>
        </a:p>
      </dgm:t>
    </dgm:pt>
    <dgm:pt modelId="{3838EE5F-120C-4CE5-9136-44FA046E79E5}" type="sibTrans" cxnId="{15F6276C-C1A9-424C-92C5-3EE6CCEBDC83}">
      <dgm:prSet/>
      <dgm:spPr/>
      <dgm:t>
        <a:bodyPr/>
        <a:lstStyle/>
        <a:p>
          <a:endParaRPr lang="en-US"/>
        </a:p>
      </dgm:t>
    </dgm:pt>
    <dgm:pt modelId="{638E0675-2E0C-4898-9FEF-0A85DBFD4DB7}">
      <dgm:prSet/>
      <dgm:spPr/>
      <dgm:t>
        <a:bodyPr/>
        <a:lstStyle/>
        <a:p>
          <a:pPr algn="just"/>
          <a:r>
            <a:rPr lang="en-US" dirty="0"/>
            <a:t>3. Which specifically tailored metrics will add the most to the characterization of data value in the </a:t>
          </a:r>
          <a:r>
            <a:rPr lang="en-US" dirty="0" err="1"/>
            <a:t>MyVolts</a:t>
          </a:r>
          <a:r>
            <a:rPr lang="en-US" dirty="0"/>
            <a:t> use case?</a:t>
          </a:r>
        </a:p>
      </dgm:t>
    </dgm:pt>
    <dgm:pt modelId="{5A051937-A5D5-4A5B-A53A-EE4C4A167232}" type="parTrans" cxnId="{9FB3AE1A-7212-41CA-99DE-E30E144F71E9}">
      <dgm:prSet/>
      <dgm:spPr/>
      <dgm:t>
        <a:bodyPr/>
        <a:lstStyle/>
        <a:p>
          <a:endParaRPr lang="en-US"/>
        </a:p>
      </dgm:t>
    </dgm:pt>
    <dgm:pt modelId="{E0C0E431-9202-4568-8180-EEE079B05822}" type="sibTrans" cxnId="{9FB3AE1A-7212-41CA-99DE-E30E144F71E9}">
      <dgm:prSet/>
      <dgm:spPr/>
      <dgm:t>
        <a:bodyPr/>
        <a:lstStyle/>
        <a:p>
          <a:endParaRPr lang="en-US"/>
        </a:p>
      </dgm:t>
    </dgm:pt>
    <dgm:pt modelId="{52A289E6-76A3-4953-9CC4-09295D26F2D4}" type="pres">
      <dgm:prSet presAssocID="{AC6DE570-4AD2-4203-B600-880F60B29B87}" presName="vert0" presStyleCnt="0">
        <dgm:presLayoutVars>
          <dgm:dir/>
          <dgm:animOne val="branch"/>
          <dgm:animLvl val="lvl"/>
        </dgm:presLayoutVars>
      </dgm:prSet>
      <dgm:spPr/>
    </dgm:pt>
    <dgm:pt modelId="{628BCA99-DD65-4B22-AD71-5D5F6D3B1CBE}" type="pres">
      <dgm:prSet presAssocID="{9C5D508B-DD36-4B3B-90F5-09B2DE41ECCD}" presName="thickLine" presStyleLbl="alignNode1" presStyleIdx="0" presStyleCnt="3"/>
      <dgm:spPr/>
    </dgm:pt>
    <dgm:pt modelId="{2AAF5F89-333C-4A21-882B-EF36BC462A4D}" type="pres">
      <dgm:prSet presAssocID="{9C5D508B-DD36-4B3B-90F5-09B2DE41ECCD}" presName="horz1" presStyleCnt="0"/>
      <dgm:spPr/>
    </dgm:pt>
    <dgm:pt modelId="{8E9B437D-9A98-4F42-B6E4-E7C499FE4D17}" type="pres">
      <dgm:prSet presAssocID="{9C5D508B-DD36-4B3B-90F5-09B2DE41ECCD}" presName="tx1" presStyleLbl="revTx" presStyleIdx="0" presStyleCnt="3"/>
      <dgm:spPr/>
    </dgm:pt>
    <dgm:pt modelId="{2CB319A5-D968-4DA2-B34B-E3234D6C0C0E}" type="pres">
      <dgm:prSet presAssocID="{9C5D508B-DD36-4B3B-90F5-09B2DE41ECCD}" presName="vert1" presStyleCnt="0"/>
      <dgm:spPr/>
    </dgm:pt>
    <dgm:pt modelId="{5764AF21-F483-45F8-BFAD-543B55B1DAD9}" type="pres">
      <dgm:prSet presAssocID="{914F54CA-976D-485C-82F8-0AFC362268A4}" presName="thickLine" presStyleLbl="alignNode1" presStyleIdx="1" presStyleCnt="3"/>
      <dgm:spPr/>
    </dgm:pt>
    <dgm:pt modelId="{D90A4A16-63F9-43A8-ACFD-E9E7C14DAA40}" type="pres">
      <dgm:prSet presAssocID="{914F54CA-976D-485C-82F8-0AFC362268A4}" presName="horz1" presStyleCnt="0"/>
      <dgm:spPr/>
    </dgm:pt>
    <dgm:pt modelId="{3CCA6485-5FF2-400D-85F7-922DAB45E69A}" type="pres">
      <dgm:prSet presAssocID="{914F54CA-976D-485C-82F8-0AFC362268A4}" presName="tx1" presStyleLbl="revTx" presStyleIdx="1" presStyleCnt="3"/>
      <dgm:spPr/>
    </dgm:pt>
    <dgm:pt modelId="{F96711A4-5440-41D6-A73B-5482AB605026}" type="pres">
      <dgm:prSet presAssocID="{914F54CA-976D-485C-82F8-0AFC362268A4}" presName="vert1" presStyleCnt="0"/>
      <dgm:spPr/>
    </dgm:pt>
    <dgm:pt modelId="{053FE7B7-FE51-438C-AF0D-F34AD17B1A2B}" type="pres">
      <dgm:prSet presAssocID="{638E0675-2E0C-4898-9FEF-0A85DBFD4DB7}" presName="thickLine" presStyleLbl="alignNode1" presStyleIdx="2" presStyleCnt="3"/>
      <dgm:spPr/>
    </dgm:pt>
    <dgm:pt modelId="{77F25DC9-6394-4BBC-BDF5-FC76168A25AC}" type="pres">
      <dgm:prSet presAssocID="{638E0675-2E0C-4898-9FEF-0A85DBFD4DB7}" presName="horz1" presStyleCnt="0"/>
      <dgm:spPr/>
    </dgm:pt>
    <dgm:pt modelId="{C124F716-3076-4B63-B002-C32BFA11C1CB}" type="pres">
      <dgm:prSet presAssocID="{638E0675-2E0C-4898-9FEF-0A85DBFD4DB7}" presName="tx1" presStyleLbl="revTx" presStyleIdx="2" presStyleCnt="3"/>
      <dgm:spPr/>
    </dgm:pt>
    <dgm:pt modelId="{BDD2AC43-FFF3-4EBA-86E7-0AC5A2B440A5}" type="pres">
      <dgm:prSet presAssocID="{638E0675-2E0C-4898-9FEF-0A85DBFD4DB7}" presName="vert1" presStyleCnt="0"/>
      <dgm:spPr/>
    </dgm:pt>
  </dgm:ptLst>
  <dgm:cxnLst>
    <dgm:cxn modelId="{07B7C60A-C6F0-412C-AAD1-1B0D697ADF0A}" type="presOf" srcId="{914F54CA-976D-485C-82F8-0AFC362268A4}" destId="{3CCA6485-5FF2-400D-85F7-922DAB45E69A}" srcOrd="0" destOrd="0" presId="urn:microsoft.com/office/officeart/2008/layout/LinedList"/>
    <dgm:cxn modelId="{9FB3AE1A-7212-41CA-99DE-E30E144F71E9}" srcId="{AC6DE570-4AD2-4203-B600-880F60B29B87}" destId="{638E0675-2E0C-4898-9FEF-0A85DBFD4DB7}" srcOrd="2" destOrd="0" parTransId="{5A051937-A5D5-4A5B-A53A-EE4C4A167232}" sibTransId="{E0C0E431-9202-4568-8180-EEE079B05822}"/>
    <dgm:cxn modelId="{1159FD61-680B-4BBD-9711-7E871496E4FE}" type="presOf" srcId="{AC6DE570-4AD2-4203-B600-880F60B29B87}" destId="{52A289E6-76A3-4953-9CC4-09295D26F2D4}" srcOrd="0" destOrd="0" presId="urn:microsoft.com/office/officeart/2008/layout/LinedList"/>
    <dgm:cxn modelId="{9B59D542-4F2F-4A08-9171-A79E40EF7001}" srcId="{AC6DE570-4AD2-4203-B600-880F60B29B87}" destId="{9C5D508B-DD36-4B3B-90F5-09B2DE41ECCD}" srcOrd="0" destOrd="0" parTransId="{E88E0079-F0C2-455A-9B19-63AAF1DC0BC8}" sibTransId="{4B723F16-21EB-4F42-A585-B0DBC2F8324B}"/>
    <dgm:cxn modelId="{15F6276C-C1A9-424C-92C5-3EE6CCEBDC83}" srcId="{AC6DE570-4AD2-4203-B600-880F60B29B87}" destId="{914F54CA-976D-485C-82F8-0AFC362268A4}" srcOrd="1" destOrd="0" parTransId="{18CBB997-F451-4212-8BA3-A30D35B82A43}" sibTransId="{3838EE5F-120C-4CE5-9136-44FA046E79E5}"/>
    <dgm:cxn modelId="{9DBAB4B9-4DCB-4A9E-8E68-4DAA2336F26E}" type="presOf" srcId="{9C5D508B-DD36-4B3B-90F5-09B2DE41ECCD}" destId="{8E9B437D-9A98-4F42-B6E4-E7C499FE4D17}" srcOrd="0" destOrd="0" presId="urn:microsoft.com/office/officeart/2008/layout/LinedList"/>
    <dgm:cxn modelId="{17B4FAD4-52B1-4032-B279-14B279A065E3}" type="presOf" srcId="{638E0675-2E0C-4898-9FEF-0A85DBFD4DB7}" destId="{C124F716-3076-4B63-B002-C32BFA11C1CB}" srcOrd="0" destOrd="0" presId="urn:microsoft.com/office/officeart/2008/layout/LinedList"/>
    <dgm:cxn modelId="{36457A17-86FE-4217-B777-EE192E4761CD}" type="presParOf" srcId="{52A289E6-76A3-4953-9CC4-09295D26F2D4}" destId="{628BCA99-DD65-4B22-AD71-5D5F6D3B1CBE}" srcOrd="0" destOrd="0" presId="urn:microsoft.com/office/officeart/2008/layout/LinedList"/>
    <dgm:cxn modelId="{81BAED4D-B2E3-4277-9F6C-04D203253FEC}" type="presParOf" srcId="{52A289E6-76A3-4953-9CC4-09295D26F2D4}" destId="{2AAF5F89-333C-4A21-882B-EF36BC462A4D}" srcOrd="1" destOrd="0" presId="urn:microsoft.com/office/officeart/2008/layout/LinedList"/>
    <dgm:cxn modelId="{4A668170-A56B-4CB1-A3A2-2491438CA9B8}" type="presParOf" srcId="{2AAF5F89-333C-4A21-882B-EF36BC462A4D}" destId="{8E9B437D-9A98-4F42-B6E4-E7C499FE4D17}" srcOrd="0" destOrd="0" presId="urn:microsoft.com/office/officeart/2008/layout/LinedList"/>
    <dgm:cxn modelId="{5F62AA58-4A4A-4F3D-BF5E-1021323B3093}" type="presParOf" srcId="{2AAF5F89-333C-4A21-882B-EF36BC462A4D}" destId="{2CB319A5-D968-4DA2-B34B-E3234D6C0C0E}" srcOrd="1" destOrd="0" presId="urn:microsoft.com/office/officeart/2008/layout/LinedList"/>
    <dgm:cxn modelId="{A83AB586-891A-4B3A-916B-762EA1FB591C}" type="presParOf" srcId="{52A289E6-76A3-4953-9CC4-09295D26F2D4}" destId="{5764AF21-F483-45F8-BFAD-543B55B1DAD9}" srcOrd="2" destOrd="0" presId="urn:microsoft.com/office/officeart/2008/layout/LinedList"/>
    <dgm:cxn modelId="{953A214B-DFAF-447A-9A2C-827F87349637}" type="presParOf" srcId="{52A289E6-76A3-4953-9CC4-09295D26F2D4}" destId="{D90A4A16-63F9-43A8-ACFD-E9E7C14DAA40}" srcOrd="3" destOrd="0" presId="urn:microsoft.com/office/officeart/2008/layout/LinedList"/>
    <dgm:cxn modelId="{B5134ABC-D153-4A0C-B716-87A539A91900}" type="presParOf" srcId="{D90A4A16-63F9-43A8-ACFD-E9E7C14DAA40}" destId="{3CCA6485-5FF2-400D-85F7-922DAB45E69A}" srcOrd="0" destOrd="0" presId="urn:microsoft.com/office/officeart/2008/layout/LinedList"/>
    <dgm:cxn modelId="{E535FA43-430C-4241-9C41-14AEB116D413}" type="presParOf" srcId="{D90A4A16-63F9-43A8-ACFD-E9E7C14DAA40}" destId="{F96711A4-5440-41D6-A73B-5482AB605026}" srcOrd="1" destOrd="0" presId="urn:microsoft.com/office/officeart/2008/layout/LinedList"/>
    <dgm:cxn modelId="{99DD5C52-77BE-4629-ABB8-D2103A22A2C5}" type="presParOf" srcId="{52A289E6-76A3-4953-9CC4-09295D26F2D4}" destId="{053FE7B7-FE51-438C-AF0D-F34AD17B1A2B}" srcOrd="4" destOrd="0" presId="urn:microsoft.com/office/officeart/2008/layout/LinedList"/>
    <dgm:cxn modelId="{B2791FEF-5E0E-4002-95DE-5394AEDAE131}" type="presParOf" srcId="{52A289E6-76A3-4953-9CC4-09295D26F2D4}" destId="{77F25DC9-6394-4BBC-BDF5-FC76168A25AC}" srcOrd="5" destOrd="0" presId="urn:microsoft.com/office/officeart/2008/layout/LinedList"/>
    <dgm:cxn modelId="{719219C4-2E80-430C-8E4D-3A145272C85A}" type="presParOf" srcId="{77F25DC9-6394-4BBC-BDF5-FC76168A25AC}" destId="{C124F716-3076-4B63-B002-C32BFA11C1CB}" srcOrd="0" destOrd="0" presId="urn:microsoft.com/office/officeart/2008/layout/LinedList"/>
    <dgm:cxn modelId="{C625B337-1F40-47F1-BE6E-836EA306B8F5}" type="presParOf" srcId="{77F25DC9-6394-4BBC-BDF5-FC76168A25AC}" destId="{BDD2AC43-FFF3-4EBA-86E7-0AC5A2B440A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7EB611-A5F3-4AF3-8599-978B2ED23A8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B30DDEA9-280C-445E-8ADA-9AF3B829A1B4}">
      <dgm:prSet/>
      <dgm:spPr/>
      <dgm:t>
        <a:bodyPr/>
        <a:lstStyle/>
        <a:p>
          <a:r>
            <a:rPr lang="en-US"/>
            <a:t>Use the data value tool with other databases </a:t>
          </a:r>
        </a:p>
      </dgm:t>
    </dgm:pt>
    <dgm:pt modelId="{2D6B74E5-C222-418A-BF0B-25514C519DBB}" type="parTrans" cxnId="{EE53F67C-86BB-4D2C-8DA9-2B52282AE65D}">
      <dgm:prSet/>
      <dgm:spPr/>
      <dgm:t>
        <a:bodyPr/>
        <a:lstStyle/>
        <a:p>
          <a:endParaRPr lang="en-US"/>
        </a:p>
      </dgm:t>
    </dgm:pt>
    <dgm:pt modelId="{3B090EC7-44D2-41E3-9BE7-5AED8E04AA4A}" type="sibTrans" cxnId="{EE53F67C-86BB-4D2C-8DA9-2B52282AE65D}">
      <dgm:prSet/>
      <dgm:spPr/>
      <dgm:t>
        <a:bodyPr/>
        <a:lstStyle/>
        <a:p>
          <a:endParaRPr lang="en-US"/>
        </a:p>
      </dgm:t>
    </dgm:pt>
    <dgm:pt modelId="{6EA805F3-F3B8-4D9F-901C-E8733AA50732}">
      <dgm:prSet/>
      <dgm:spPr/>
      <dgm:t>
        <a:bodyPr/>
        <a:lstStyle/>
        <a:p>
          <a:r>
            <a:rPr lang="en-US"/>
            <a:t>Use of more dimensions</a:t>
          </a:r>
        </a:p>
      </dgm:t>
    </dgm:pt>
    <dgm:pt modelId="{2B1C63A1-F1EF-494E-A788-356531EE5DE8}" type="parTrans" cxnId="{8FE4FDE3-89D9-4FCD-9806-9B614FA1A783}">
      <dgm:prSet/>
      <dgm:spPr/>
      <dgm:t>
        <a:bodyPr/>
        <a:lstStyle/>
        <a:p>
          <a:endParaRPr lang="en-US"/>
        </a:p>
      </dgm:t>
    </dgm:pt>
    <dgm:pt modelId="{6ECECC8F-7AF9-479D-B526-3E3173602387}" type="sibTrans" cxnId="{8FE4FDE3-89D9-4FCD-9806-9B614FA1A783}">
      <dgm:prSet/>
      <dgm:spPr/>
      <dgm:t>
        <a:bodyPr/>
        <a:lstStyle/>
        <a:p>
          <a:endParaRPr lang="en-US"/>
        </a:p>
      </dgm:t>
    </dgm:pt>
    <dgm:pt modelId="{DA8EFAB9-54EE-40DC-A7DC-A1D9E76774ED}">
      <dgm:prSet/>
      <dgm:spPr/>
      <dgm:t>
        <a:bodyPr/>
        <a:lstStyle/>
        <a:p>
          <a:r>
            <a:rPr lang="en-US"/>
            <a:t>Deployment on cloud environment </a:t>
          </a:r>
        </a:p>
      </dgm:t>
    </dgm:pt>
    <dgm:pt modelId="{0468C8B7-3171-4F0F-95D5-DAE9C78D15CD}" type="parTrans" cxnId="{BC796927-76A9-45EC-864F-81A7E37D325B}">
      <dgm:prSet/>
      <dgm:spPr/>
      <dgm:t>
        <a:bodyPr/>
        <a:lstStyle/>
        <a:p>
          <a:endParaRPr lang="en-US"/>
        </a:p>
      </dgm:t>
    </dgm:pt>
    <dgm:pt modelId="{19A38645-2740-41B2-AEBA-3ADA5DC5CB9E}" type="sibTrans" cxnId="{BC796927-76A9-45EC-864F-81A7E37D325B}">
      <dgm:prSet/>
      <dgm:spPr/>
      <dgm:t>
        <a:bodyPr/>
        <a:lstStyle/>
        <a:p>
          <a:endParaRPr lang="en-US"/>
        </a:p>
      </dgm:t>
    </dgm:pt>
    <dgm:pt modelId="{330FA296-0A32-4742-9784-F295CFBA27EA}" type="pres">
      <dgm:prSet presAssocID="{D87EB611-A5F3-4AF3-8599-978B2ED23A8F}" presName="root" presStyleCnt="0">
        <dgm:presLayoutVars>
          <dgm:dir/>
          <dgm:resizeHandles val="exact"/>
        </dgm:presLayoutVars>
      </dgm:prSet>
      <dgm:spPr/>
    </dgm:pt>
    <dgm:pt modelId="{A40DB737-D10A-4235-8983-717897E09B6A}" type="pres">
      <dgm:prSet presAssocID="{B30DDEA9-280C-445E-8ADA-9AF3B829A1B4}" presName="compNode" presStyleCnt="0"/>
      <dgm:spPr/>
    </dgm:pt>
    <dgm:pt modelId="{FBD017E2-FD4D-4E8E-9F97-EDDF812CFEAE}" type="pres">
      <dgm:prSet presAssocID="{B30DDEA9-280C-445E-8ADA-9AF3B829A1B4}" presName="bgRect" presStyleLbl="bgShp" presStyleIdx="0" presStyleCnt="3"/>
      <dgm:spPr/>
    </dgm:pt>
    <dgm:pt modelId="{55286970-5F4A-4B82-B541-11276E056E64}" type="pres">
      <dgm:prSet presAssocID="{B30DDEA9-280C-445E-8ADA-9AF3B829A1B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2A9DBEE-4939-4529-A25D-7B388B35011B}" type="pres">
      <dgm:prSet presAssocID="{B30DDEA9-280C-445E-8ADA-9AF3B829A1B4}" presName="spaceRect" presStyleCnt="0"/>
      <dgm:spPr/>
    </dgm:pt>
    <dgm:pt modelId="{086BC7AB-1FFF-46A2-9E6F-16651BF94E76}" type="pres">
      <dgm:prSet presAssocID="{B30DDEA9-280C-445E-8ADA-9AF3B829A1B4}" presName="parTx" presStyleLbl="revTx" presStyleIdx="0" presStyleCnt="3">
        <dgm:presLayoutVars>
          <dgm:chMax val="0"/>
          <dgm:chPref val="0"/>
        </dgm:presLayoutVars>
      </dgm:prSet>
      <dgm:spPr/>
    </dgm:pt>
    <dgm:pt modelId="{C6F8A0E1-8BB1-47F5-AEB7-A23FA193386D}" type="pres">
      <dgm:prSet presAssocID="{3B090EC7-44D2-41E3-9BE7-5AED8E04AA4A}" presName="sibTrans" presStyleCnt="0"/>
      <dgm:spPr/>
    </dgm:pt>
    <dgm:pt modelId="{7BBE3821-A687-4B31-BC86-4522B2B97A16}" type="pres">
      <dgm:prSet presAssocID="{6EA805F3-F3B8-4D9F-901C-E8733AA50732}" presName="compNode" presStyleCnt="0"/>
      <dgm:spPr/>
    </dgm:pt>
    <dgm:pt modelId="{ADC83B44-CC92-4C87-82C6-BAEB2AA65F44}" type="pres">
      <dgm:prSet presAssocID="{6EA805F3-F3B8-4D9F-901C-E8733AA50732}" presName="bgRect" presStyleLbl="bgShp" presStyleIdx="1" presStyleCnt="3"/>
      <dgm:spPr/>
    </dgm:pt>
    <dgm:pt modelId="{7C0EC208-75EE-47BD-8094-313D34C3A2AC}" type="pres">
      <dgm:prSet presAssocID="{6EA805F3-F3B8-4D9F-901C-E8733AA5073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ttings"/>
        </a:ext>
      </dgm:extLst>
    </dgm:pt>
    <dgm:pt modelId="{A8F482F1-D877-4A85-A487-589E23643F37}" type="pres">
      <dgm:prSet presAssocID="{6EA805F3-F3B8-4D9F-901C-E8733AA50732}" presName="spaceRect" presStyleCnt="0"/>
      <dgm:spPr/>
    </dgm:pt>
    <dgm:pt modelId="{747E461D-7097-4C44-B8D1-ED00986D2A19}" type="pres">
      <dgm:prSet presAssocID="{6EA805F3-F3B8-4D9F-901C-E8733AA50732}" presName="parTx" presStyleLbl="revTx" presStyleIdx="1" presStyleCnt="3">
        <dgm:presLayoutVars>
          <dgm:chMax val="0"/>
          <dgm:chPref val="0"/>
        </dgm:presLayoutVars>
      </dgm:prSet>
      <dgm:spPr/>
    </dgm:pt>
    <dgm:pt modelId="{53944EEC-6244-4E7B-BB4F-2497A8EEB83A}" type="pres">
      <dgm:prSet presAssocID="{6ECECC8F-7AF9-479D-B526-3E3173602387}" presName="sibTrans" presStyleCnt="0"/>
      <dgm:spPr/>
    </dgm:pt>
    <dgm:pt modelId="{2D8F21A8-D6B5-4408-B277-F45D8BD9C684}" type="pres">
      <dgm:prSet presAssocID="{DA8EFAB9-54EE-40DC-A7DC-A1D9E76774ED}" presName="compNode" presStyleCnt="0"/>
      <dgm:spPr/>
    </dgm:pt>
    <dgm:pt modelId="{15D3F4C2-75DA-4E9C-811C-207F5DCD739C}" type="pres">
      <dgm:prSet presAssocID="{DA8EFAB9-54EE-40DC-A7DC-A1D9E76774ED}" presName="bgRect" presStyleLbl="bgShp" presStyleIdx="2" presStyleCnt="3"/>
      <dgm:spPr/>
    </dgm:pt>
    <dgm:pt modelId="{6A749C15-B31D-4A61-AB35-082DBD04B32F}" type="pres">
      <dgm:prSet presAssocID="{DA8EFAB9-54EE-40DC-A7DC-A1D9E76774E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9BCEA66A-C5B9-4F3F-ADD2-403A3B9B9658}" type="pres">
      <dgm:prSet presAssocID="{DA8EFAB9-54EE-40DC-A7DC-A1D9E76774ED}" presName="spaceRect" presStyleCnt="0"/>
      <dgm:spPr/>
    </dgm:pt>
    <dgm:pt modelId="{7721A912-234E-4C69-9DE0-B6FBCAA16D59}" type="pres">
      <dgm:prSet presAssocID="{DA8EFAB9-54EE-40DC-A7DC-A1D9E76774E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122221A-A8A7-444A-94A5-F8DBD473717D}" type="presOf" srcId="{B30DDEA9-280C-445E-8ADA-9AF3B829A1B4}" destId="{086BC7AB-1FFF-46A2-9E6F-16651BF94E76}" srcOrd="0" destOrd="0" presId="urn:microsoft.com/office/officeart/2018/2/layout/IconVerticalSolidList"/>
    <dgm:cxn modelId="{BC796927-76A9-45EC-864F-81A7E37D325B}" srcId="{D87EB611-A5F3-4AF3-8599-978B2ED23A8F}" destId="{DA8EFAB9-54EE-40DC-A7DC-A1D9E76774ED}" srcOrd="2" destOrd="0" parTransId="{0468C8B7-3171-4F0F-95D5-DAE9C78D15CD}" sibTransId="{19A38645-2740-41B2-AEBA-3ADA5DC5CB9E}"/>
    <dgm:cxn modelId="{E8A3BA68-0EF2-47CC-8C57-C946025532EB}" type="presOf" srcId="{DA8EFAB9-54EE-40DC-A7DC-A1D9E76774ED}" destId="{7721A912-234E-4C69-9DE0-B6FBCAA16D59}" srcOrd="0" destOrd="0" presId="urn:microsoft.com/office/officeart/2018/2/layout/IconVerticalSolidList"/>
    <dgm:cxn modelId="{EE53F67C-86BB-4D2C-8DA9-2B52282AE65D}" srcId="{D87EB611-A5F3-4AF3-8599-978B2ED23A8F}" destId="{B30DDEA9-280C-445E-8ADA-9AF3B829A1B4}" srcOrd="0" destOrd="0" parTransId="{2D6B74E5-C222-418A-BF0B-25514C519DBB}" sibTransId="{3B090EC7-44D2-41E3-9BE7-5AED8E04AA4A}"/>
    <dgm:cxn modelId="{C9EA2091-EFAE-470A-B14C-059913B28D83}" type="presOf" srcId="{6EA805F3-F3B8-4D9F-901C-E8733AA50732}" destId="{747E461D-7097-4C44-B8D1-ED00986D2A19}" srcOrd="0" destOrd="0" presId="urn:microsoft.com/office/officeart/2018/2/layout/IconVerticalSolidList"/>
    <dgm:cxn modelId="{8FE4FDE3-89D9-4FCD-9806-9B614FA1A783}" srcId="{D87EB611-A5F3-4AF3-8599-978B2ED23A8F}" destId="{6EA805F3-F3B8-4D9F-901C-E8733AA50732}" srcOrd="1" destOrd="0" parTransId="{2B1C63A1-F1EF-494E-A788-356531EE5DE8}" sibTransId="{6ECECC8F-7AF9-479D-B526-3E3173602387}"/>
    <dgm:cxn modelId="{54AC75F7-BB54-442A-998F-C5A25EA77DAA}" type="presOf" srcId="{D87EB611-A5F3-4AF3-8599-978B2ED23A8F}" destId="{330FA296-0A32-4742-9784-F295CFBA27EA}" srcOrd="0" destOrd="0" presId="urn:microsoft.com/office/officeart/2018/2/layout/IconVerticalSolidList"/>
    <dgm:cxn modelId="{85BBC68C-FE7B-4193-B97A-C88A68D221B5}" type="presParOf" srcId="{330FA296-0A32-4742-9784-F295CFBA27EA}" destId="{A40DB737-D10A-4235-8983-717897E09B6A}" srcOrd="0" destOrd="0" presId="urn:microsoft.com/office/officeart/2018/2/layout/IconVerticalSolidList"/>
    <dgm:cxn modelId="{394C9B66-EC10-49CA-BA8F-751CBCED3576}" type="presParOf" srcId="{A40DB737-D10A-4235-8983-717897E09B6A}" destId="{FBD017E2-FD4D-4E8E-9F97-EDDF812CFEAE}" srcOrd="0" destOrd="0" presId="urn:microsoft.com/office/officeart/2018/2/layout/IconVerticalSolidList"/>
    <dgm:cxn modelId="{1FBCF9A1-DD18-46D4-B9AF-E2CFD089B174}" type="presParOf" srcId="{A40DB737-D10A-4235-8983-717897E09B6A}" destId="{55286970-5F4A-4B82-B541-11276E056E64}" srcOrd="1" destOrd="0" presId="urn:microsoft.com/office/officeart/2018/2/layout/IconVerticalSolidList"/>
    <dgm:cxn modelId="{1C8D0994-1848-4E13-B367-9EA0D1680A9A}" type="presParOf" srcId="{A40DB737-D10A-4235-8983-717897E09B6A}" destId="{62A9DBEE-4939-4529-A25D-7B388B35011B}" srcOrd="2" destOrd="0" presId="urn:microsoft.com/office/officeart/2018/2/layout/IconVerticalSolidList"/>
    <dgm:cxn modelId="{C87FB474-8CB9-420B-9088-04B758E42354}" type="presParOf" srcId="{A40DB737-D10A-4235-8983-717897E09B6A}" destId="{086BC7AB-1FFF-46A2-9E6F-16651BF94E76}" srcOrd="3" destOrd="0" presId="urn:microsoft.com/office/officeart/2018/2/layout/IconVerticalSolidList"/>
    <dgm:cxn modelId="{56F6C42D-8F4A-42FE-A765-1ECD4F60F37E}" type="presParOf" srcId="{330FA296-0A32-4742-9784-F295CFBA27EA}" destId="{C6F8A0E1-8BB1-47F5-AEB7-A23FA193386D}" srcOrd="1" destOrd="0" presId="urn:microsoft.com/office/officeart/2018/2/layout/IconVerticalSolidList"/>
    <dgm:cxn modelId="{ED11A35E-EA1F-43E6-95F0-78A23EB8183B}" type="presParOf" srcId="{330FA296-0A32-4742-9784-F295CFBA27EA}" destId="{7BBE3821-A687-4B31-BC86-4522B2B97A16}" srcOrd="2" destOrd="0" presId="urn:microsoft.com/office/officeart/2018/2/layout/IconVerticalSolidList"/>
    <dgm:cxn modelId="{A57A41BB-C844-4CFF-80B4-B8C54D399BA6}" type="presParOf" srcId="{7BBE3821-A687-4B31-BC86-4522B2B97A16}" destId="{ADC83B44-CC92-4C87-82C6-BAEB2AA65F44}" srcOrd="0" destOrd="0" presId="urn:microsoft.com/office/officeart/2018/2/layout/IconVerticalSolidList"/>
    <dgm:cxn modelId="{C27AE08A-3AEA-4D93-934E-F6AA535F8CCD}" type="presParOf" srcId="{7BBE3821-A687-4B31-BC86-4522B2B97A16}" destId="{7C0EC208-75EE-47BD-8094-313D34C3A2AC}" srcOrd="1" destOrd="0" presId="urn:microsoft.com/office/officeart/2018/2/layout/IconVerticalSolidList"/>
    <dgm:cxn modelId="{D73949A3-A679-49AE-AF7D-642C8D84C828}" type="presParOf" srcId="{7BBE3821-A687-4B31-BC86-4522B2B97A16}" destId="{A8F482F1-D877-4A85-A487-589E23643F37}" srcOrd="2" destOrd="0" presId="urn:microsoft.com/office/officeart/2018/2/layout/IconVerticalSolidList"/>
    <dgm:cxn modelId="{B3DA16AD-75C1-4851-8B68-4865A06FD6D3}" type="presParOf" srcId="{7BBE3821-A687-4B31-BC86-4522B2B97A16}" destId="{747E461D-7097-4C44-B8D1-ED00986D2A19}" srcOrd="3" destOrd="0" presId="urn:microsoft.com/office/officeart/2018/2/layout/IconVerticalSolidList"/>
    <dgm:cxn modelId="{58692175-852F-439C-A53A-B5FD168DAD9D}" type="presParOf" srcId="{330FA296-0A32-4742-9784-F295CFBA27EA}" destId="{53944EEC-6244-4E7B-BB4F-2497A8EEB83A}" srcOrd="3" destOrd="0" presId="urn:microsoft.com/office/officeart/2018/2/layout/IconVerticalSolidList"/>
    <dgm:cxn modelId="{DBE20672-8D85-4CBC-AAD3-96B9F890D310}" type="presParOf" srcId="{330FA296-0A32-4742-9784-F295CFBA27EA}" destId="{2D8F21A8-D6B5-4408-B277-F45D8BD9C684}" srcOrd="4" destOrd="0" presId="urn:microsoft.com/office/officeart/2018/2/layout/IconVerticalSolidList"/>
    <dgm:cxn modelId="{B1F9A959-4BCF-4C76-9E8A-88DB0FC524A2}" type="presParOf" srcId="{2D8F21A8-D6B5-4408-B277-F45D8BD9C684}" destId="{15D3F4C2-75DA-4E9C-811C-207F5DCD739C}" srcOrd="0" destOrd="0" presId="urn:microsoft.com/office/officeart/2018/2/layout/IconVerticalSolidList"/>
    <dgm:cxn modelId="{55E42AF8-D032-4901-9600-C89DB51ED13C}" type="presParOf" srcId="{2D8F21A8-D6B5-4408-B277-F45D8BD9C684}" destId="{6A749C15-B31D-4A61-AB35-082DBD04B32F}" srcOrd="1" destOrd="0" presId="urn:microsoft.com/office/officeart/2018/2/layout/IconVerticalSolidList"/>
    <dgm:cxn modelId="{8F038BA4-5CFF-41FF-AB0D-D6C1F24C7AF4}" type="presParOf" srcId="{2D8F21A8-D6B5-4408-B277-F45D8BD9C684}" destId="{9BCEA66A-C5B9-4F3F-ADD2-403A3B9B9658}" srcOrd="2" destOrd="0" presId="urn:microsoft.com/office/officeart/2018/2/layout/IconVerticalSolidList"/>
    <dgm:cxn modelId="{727DD714-287A-477B-9002-9049217AB7F3}" type="presParOf" srcId="{2D8F21A8-D6B5-4408-B277-F45D8BD9C684}" destId="{7721A912-234E-4C69-9DE0-B6FBCAA16D5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47680-DA8A-4D14-AE90-F359460D726F}">
      <dsp:nvSpPr>
        <dsp:cNvPr id="0" name=""/>
        <dsp:cNvSpPr/>
      </dsp:nvSpPr>
      <dsp:spPr>
        <a:xfrm>
          <a:off x="0" y="2492"/>
          <a:ext cx="756885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14C39-C695-40C7-87C0-5E9065FF2FCF}">
      <dsp:nvSpPr>
        <dsp:cNvPr id="0" name=""/>
        <dsp:cNvSpPr/>
      </dsp:nvSpPr>
      <dsp:spPr>
        <a:xfrm>
          <a:off x="0" y="2492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Huge data volume</a:t>
          </a:r>
        </a:p>
      </dsp:txBody>
      <dsp:txXfrm>
        <a:off x="0" y="2492"/>
        <a:ext cx="7568854" cy="850069"/>
      </dsp:txXfrm>
    </dsp:sp>
    <dsp:sp modelId="{AE32F900-1F3F-482D-A809-0A248C2D9DE9}">
      <dsp:nvSpPr>
        <dsp:cNvPr id="0" name=""/>
        <dsp:cNvSpPr/>
      </dsp:nvSpPr>
      <dsp:spPr>
        <a:xfrm>
          <a:off x="0" y="852561"/>
          <a:ext cx="756885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7131F5-DEA8-4C5B-9DE7-4780FED4E9F4}">
      <dsp:nvSpPr>
        <dsp:cNvPr id="0" name=""/>
        <dsp:cNvSpPr/>
      </dsp:nvSpPr>
      <dsp:spPr>
        <a:xfrm>
          <a:off x="0" y="852561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management has a cost</a:t>
          </a:r>
        </a:p>
      </dsp:txBody>
      <dsp:txXfrm>
        <a:off x="0" y="852561"/>
        <a:ext cx="7568854" cy="850069"/>
      </dsp:txXfrm>
    </dsp:sp>
    <dsp:sp modelId="{79C5C437-B799-4ADE-A4AC-23DF9C66F332}">
      <dsp:nvSpPr>
        <dsp:cNvPr id="0" name=""/>
        <dsp:cNvSpPr/>
      </dsp:nvSpPr>
      <dsp:spPr>
        <a:xfrm>
          <a:off x="0" y="1702630"/>
          <a:ext cx="756885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9BE78E-B963-4EF6-8B5E-7A4809CB6DDE}">
      <dsp:nvSpPr>
        <dsp:cNvPr id="0" name=""/>
        <dsp:cNvSpPr/>
      </dsp:nvSpPr>
      <dsp:spPr>
        <a:xfrm>
          <a:off x="0" y="1702630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Need way to prioritize datasets</a:t>
          </a:r>
        </a:p>
      </dsp:txBody>
      <dsp:txXfrm>
        <a:off x="0" y="1702630"/>
        <a:ext cx="7568854" cy="850069"/>
      </dsp:txXfrm>
    </dsp:sp>
    <dsp:sp modelId="{77E94E9D-87CA-45B8-BBEC-2572064C3EB1}">
      <dsp:nvSpPr>
        <dsp:cNvPr id="0" name=""/>
        <dsp:cNvSpPr/>
      </dsp:nvSpPr>
      <dsp:spPr>
        <a:xfrm>
          <a:off x="0" y="2552699"/>
          <a:ext cx="756885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A94CC3-1404-48D9-A794-71AA7CA82FCF}">
      <dsp:nvSpPr>
        <dsp:cNvPr id="0" name=""/>
        <dsp:cNvSpPr/>
      </dsp:nvSpPr>
      <dsp:spPr>
        <a:xfrm>
          <a:off x="0" y="2552699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value can identify useful data for a business </a:t>
          </a:r>
        </a:p>
      </dsp:txBody>
      <dsp:txXfrm>
        <a:off x="0" y="2552699"/>
        <a:ext cx="7568854" cy="850069"/>
      </dsp:txXfrm>
    </dsp:sp>
    <dsp:sp modelId="{9ACD87C1-E41D-4A70-9098-52F1FED8AC4C}">
      <dsp:nvSpPr>
        <dsp:cNvPr id="0" name=""/>
        <dsp:cNvSpPr/>
      </dsp:nvSpPr>
      <dsp:spPr>
        <a:xfrm>
          <a:off x="0" y="3402769"/>
          <a:ext cx="7568854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C13463-12B9-4F88-9E16-A8147F840F75}">
      <dsp:nvSpPr>
        <dsp:cNvPr id="0" name=""/>
        <dsp:cNvSpPr/>
      </dsp:nvSpPr>
      <dsp:spPr>
        <a:xfrm>
          <a:off x="0" y="3402769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Few quantitative methods for assessing data value</a:t>
          </a:r>
        </a:p>
      </dsp:txBody>
      <dsp:txXfrm>
        <a:off x="0" y="3402769"/>
        <a:ext cx="7568854" cy="850069"/>
      </dsp:txXfrm>
    </dsp:sp>
    <dsp:sp modelId="{75EC18AB-806E-49A2-8F84-E74258B99885}">
      <dsp:nvSpPr>
        <dsp:cNvPr id="0" name=""/>
        <dsp:cNvSpPr/>
      </dsp:nvSpPr>
      <dsp:spPr>
        <a:xfrm>
          <a:off x="0" y="4252838"/>
          <a:ext cx="756885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C4F8EC-CAA5-40DB-9FDA-8B7CDD49BE18}">
      <dsp:nvSpPr>
        <dsp:cNvPr id="0" name=""/>
        <dsp:cNvSpPr/>
      </dsp:nvSpPr>
      <dsp:spPr>
        <a:xfrm>
          <a:off x="0" y="4252838"/>
          <a:ext cx="7568854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No method to assess data value in relational database (RDB)</a:t>
          </a:r>
        </a:p>
      </dsp:txBody>
      <dsp:txXfrm>
        <a:off x="0" y="4252838"/>
        <a:ext cx="7568854" cy="850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8BCA99-DD65-4B22-AD71-5D5F6D3B1CBE}">
      <dsp:nvSpPr>
        <dsp:cNvPr id="0" name=""/>
        <dsp:cNvSpPr/>
      </dsp:nvSpPr>
      <dsp:spPr>
        <a:xfrm>
          <a:off x="0" y="2355"/>
          <a:ext cx="741682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9B437D-9A98-4F42-B6E4-E7C499FE4D17}">
      <dsp:nvSpPr>
        <dsp:cNvPr id="0" name=""/>
        <dsp:cNvSpPr/>
      </dsp:nvSpPr>
      <dsp:spPr>
        <a:xfrm>
          <a:off x="0" y="2355"/>
          <a:ext cx="7416824" cy="1606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1. To what extent can the value of a relational database (RDB) of an organization be accurately measured using a </a:t>
          </a:r>
          <a:r>
            <a:rPr lang="en-US" sz="2300" b="1" kern="1200" dirty="0"/>
            <a:t>metrics-based approach</a:t>
          </a:r>
          <a:r>
            <a:rPr lang="en-US" sz="2300" kern="1200" dirty="0"/>
            <a:t>?</a:t>
          </a:r>
        </a:p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 </a:t>
          </a:r>
        </a:p>
      </dsp:txBody>
      <dsp:txXfrm>
        <a:off x="0" y="2355"/>
        <a:ext cx="7416824" cy="1606608"/>
      </dsp:txXfrm>
    </dsp:sp>
    <dsp:sp modelId="{5764AF21-F483-45F8-BFAD-543B55B1DAD9}">
      <dsp:nvSpPr>
        <dsp:cNvPr id="0" name=""/>
        <dsp:cNvSpPr/>
      </dsp:nvSpPr>
      <dsp:spPr>
        <a:xfrm>
          <a:off x="0" y="1608963"/>
          <a:ext cx="7416824" cy="0"/>
        </a:xfrm>
        <a:prstGeom prst="line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accent2">
              <a:hueOff val="2340759"/>
              <a:satOff val="-2919"/>
              <a:lumOff val="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CA6485-5FF2-400D-85F7-922DAB45E69A}">
      <dsp:nvSpPr>
        <dsp:cNvPr id="0" name=""/>
        <dsp:cNvSpPr/>
      </dsp:nvSpPr>
      <dsp:spPr>
        <a:xfrm>
          <a:off x="0" y="1608963"/>
          <a:ext cx="7416824" cy="1606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2. Which predefined data value metrics are most useful for predicting the value for the </a:t>
          </a:r>
          <a:r>
            <a:rPr lang="en-US" sz="2300" kern="1200" dirty="0" err="1"/>
            <a:t>MyVolts</a:t>
          </a:r>
          <a:r>
            <a:rPr lang="en-US" sz="2300" kern="1200" dirty="0"/>
            <a:t> use case?</a:t>
          </a:r>
        </a:p>
      </dsp:txBody>
      <dsp:txXfrm>
        <a:off x="0" y="1608963"/>
        <a:ext cx="7416824" cy="1606608"/>
      </dsp:txXfrm>
    </dsp:sp>
    <dsp:sp modelId="{053FE7B7-FE51-438C-AF0D-F34AD17B1A2B}">
      <dsp:nvSpPr>
        <dsp:cNvPr id="0" name=""/>
        <dsp:cNvSpPr/>
      </dsp:nvSpPr>
      <dsp:spPr>
        <a:xfrm>
          <a:off x="0" y="3215572"/>
          <a:ext cx="7416824" cy="0"/>
        </a:xfrm>
        <a:prstGeom prst="line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accent2">
              <a:hueOff val="4681519"/>
              <a:satOff val="-5839"/>
              <a:lumOff val="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4F716-3076-4B63-B002-C32BFA11C1CB}">
      <dsp:nvSpPr>
        <dsp:cNvPr id="0" name=""/>
        <dsp:cNvSpPr/>
      </dsp:nvSpPr>
      <dsp:spPr>
        <a:xfrm>
          <a:off x="0" y="3215572"/>
          <a:ext cx="7416824" cy="1606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just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3. Which specifically tailored metrics will add the most to the characterization of data value in the </a:t>
          </a:r>
          <a:r>
            <a:rPr lang="en-US" sz="2300" kern="1200" dirty="0" err="1"/>
            <a:t>MyVolts</a:t>
          </a:r>
          <a:r>
            <a:rPr lang="en-US" sz="2300" kern="1200" dirty="0"/>
            <a:t> use case?</a:t>
          </a:r>
        </a:p>
      </dsp:txBody>
      <dsp:txXfrm>
        <a:off x="0" y="3215572"/>
        <a:ext cx="7416824" cy="16066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D017E2-FD4D-4E8E-9F97-EDDF812CFEAE}">
      <dsp:nvSpPr>
        <dsp:cNvPr id="0" name=""/>
        <dsp:cNvSpPr/>
      </dsp:nvSpPr>
      <dsp:spPr>
        <a:xfrm>
          <a:off x="0" y="685"/>
          <a:ext cx="6425153" cy="16042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286970-5F4A-4B82-B541-11276E056E64}">
      <dsp:nvSpPr>
        <dsp:cNvPr id="0" name=""/>
        <dsp:cNvSpPr/>
      </dsp:nvSpPr>
      <dsp:spPr>
        <a:xfrm>
          <a:off x="485288" y="361643"/>
          <a:ext cx="882342" cy="8823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6BC7AB-1FFF-46A2-9E6F-16651BF94E76}">
      <dsp:nvSpPr>
        <dsp:cNvPr id="0" name=""/>
        <dsp:cNvSpPr/>
      </dsp:nvSpPr>
      <dsp:spPr>
        <a:xfrm>
          <a:off x="1852918" y="685"/>
          <a:ext cx="4572235" cy="16042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784" tIns="169784" rIns="169784" bIns="16978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 the data value tool with other databases </a:t>
          </a:r>
        </a:p>
      </dsp:txBody>
      <dsp:txXfrm>
        <a:off x="1852918" y="685"/>
        <a:ext cx="4572235" cy="1604258"/>
      </dsp:txXfrm>
    </dsp:sp>
    <dsp:sp modelId="{ADC83B44-CC92-4C87-82C6-BAEB2AA65F44}">
      <dsp:nvSpPr>
        <dsp:cNvPr id="0" name=""/>
        <dsp:cNvSpPr/>
      </dsp:nvSpPr>
      <dsp:spPr>
        <a:xfrm>
          <a:off x="0" y="2006009"/>
          <a:ext cx="6425153" cy="16042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EC208-75EE-47BD-8094-313D34C3A2AC}">
      <dsp:nvSpPr>
        <dsp:cNvPr id="0" name=""/>
        <dsp:cNvSpPr/>
      </dsp:nvSpPr>
      <dsp:spPr>
        <a:xfrm>
          <a:off x="485288" y="2366967"/>
          <a:ext cx="882342" cy="8823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E461D-7097-4C44-B8D1-ED00986D2A19}">
      <dsp:nvSpPr>
        <dsp:cNvPr id="0" name=""/>
        <dsp:cNvSpPr/>
      </dsp:nvSpPr>
      <dsp:spPr>
        <a:xfrm>
          <a:off x="1852918" y="2006009"/>
          <a:ext cx="4572235" cy="16042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784" tIns="169784" rIns="169784" bIns="16978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 of more dimensions</a:t>
          </a:r>
        </a:p>
      </dsp:txBody>
      <dsp:txXfrm>
        <a:off x="1852918" y="2006009"/>
        <a:ext cx="4572235" cy="1604258"/>
      </dsp:txXfrm>
    </dsp:sp>
    <dsp:sp modelId="{15D3F4C2-75DA-4E9C-811C-207F5DCD739C}">
      <dsp:nvSpPr>
        <dsp:cNvPr id="0" name=""/>
        <dsp:cNvSpPr/>
      </dsp:nvSpPr>
      <dsp:spPr>
        <a:xfrm>
          <a:off x="0" y="4011332"/>
          <a:ext cx="6425153" cy="16042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749C15-B31D-4A61-AB35-082DBD04B32F}">
      <dsp:nvSpPr>
        <dsp:cNvPr id="0" name=""/>
        <dsp:cNvSpPr/>
      </dsp:nvSpPr>
      <dsp:spPr>
        <a:xfrm>
          <a:off x="485288" y="4372290"/>
          <a:ext cx="882342" cy="88234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21A912-234E-4C69-9DE0-B6FBCAA16D59}">
      <dsp:nvSpPr>
        <dsp:cNvPr id="0" name=""/>
        <dsp:cNvSpPr/>
      </dsp:nvSpPr>
      <dsp:spPr>
        <a:xfrm>
          <a:off x="1852918" y="4011332"/>
          <a:ext cx="4572235" cy="16042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784" tIns="169784" rIns="169784" bIns="16978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Deployment on cloud environment </a:t>
          </a:r>
        </a:p>
      </dsp:txBody>
      <dsp:txXfrm>
        <a:off x="1852918" y="4011332"/>
        <a:ext cx="4572235" cy="16042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D7C6C-78EA-4A82-BDF4-F9222E658CB1}" type="datetimeFigureOut">
              <a:rPr lang="en-US" smtClean="0"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19593-FB1F-4609-8F7A-05D897DA04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51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2ED17D-D60F-480A-85E8-D8E87EDBD666}" type="datetimeFigureOut">
              <a:rPr lang="en-US" smtClean="0"/>
              <a:t>8/28/2019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BF2CE4-9EF9-471F-9C96-7D7A1E7580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99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6119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Paper written by my supervisor but gave only idea and importance of data value. No method to find it.</a:t>
            </a:r>
          </a:p>
          <a:p>
            <a:pPr marL="228600" indent="-228600">
              <a:buAutoNum type="arabicPeriod"/>
            </a:pPr>
            <a:r>
              <a:rPr lang="en-US" dirty="0"/>
              <a:t>Used laws of info like one laws says more connection with other data more imp or more accurate more imp but no method to back it just theoretical analysis.</a:t>
            </a:r>
          </a:p>
          <a:p>
            <a:pPr marL="228600" indent="-228600">
              <a:buAutoNum type="arabicPeriod"/>
            </a:pPr>
            <a:r>
              <a:rPr lang="en-US" dirty="0"/>
              <a:t>Used open data but no method.</a:t>
            </a:r>
          </a:p>
          <a:p>
            <a:pPr marL="228600" indent="-228600">
              <a:buAutoNum type="arabicPeriod"/>
            </a:pPr>
            <a:r>
              <a:rPr lang="en-US" dirty="0"/>
              <a:t>Introduced data value assessment by dimension and metrics but failed to explain </a:t>
            </a:r>
            <a:r>
              <a:rPr lang="en-US"/>
              <a:t>tech background.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45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 Data cleaning tool only used to handle reporting errors.</a:t>
            </a:r>
          </a:p>
          <a:p>
            <a:pPr marL="228600" indent="-228600">
              <a:buAutoNum type="arabicPeriod" startAt="2"/>
            </a:pPr>
            <a:r>
              <a:rPr lang="en-US" dirty="0"/>
              <a:t> Why Relational DB only? as </a:t>
            </a:r>
            <a:r>
              <a:rPr lang="en-US" dirty="0" err="1"/>
              <a:t>MyVolts</a:t>
            </a:r>
            <a:r>
              <a:rPr lang="en-US" dirty="0"/>
              <a:t> uses </a:t>
            </a:r>
            <a:r>
              <a:rPr lang="en-US" dirty="0" err="1"/>
              <a:t>fredo</a:t>
            </a:r>
            <a:r>
              <a:rPr lang="en-US" dirty="0"/>
              <a:t> DB which is a RDB.</a:t>
            </a:r>
          </a:p>
          <a:p>
            <a:pPr marL="228600" indent="-228600">
              <a:buAutoNum type="arabicPeriod" startAt="2"/>
            </a:pPr>
            <a:r>
              <a:rPr lang="en-US" dirty="0"/>
              <a:t> I took survey regarding data value and asked questions to domain experts of </a:t>
            </a:r>
            <a:r>
              <a:rPr lang="en-US" dirty="0" err="1"/>
              <a:t>MyVolts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3.    MySQL, Python and tableau works well with together hence that trio used in this project.</a:t>
            </a:r>
          </a:p>
          <a:p>
            <a:pPr marL="228600" indent="-228600">
              <a:buAutoNum type="arabicPeriod" startAt="2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35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2 Unmatched and 8 Matched entities.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4 points got for Pricing hence it is most valuable data.</a:t>
            </a: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8EBB5556-3DBC-433A-94E3-1BE2721B930C}" type="slidenum">
              <a:rPr lang="en-IE" altLang="en-US" sz="1200" smtClean="0"/>
              <a:pPr/>
              <a:t>13</a:t>
            </a:fld>
            <a:endParaRPr lang="en-IE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988025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Why single case study? Less research available hence only one case study.</a:t>
            </a: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8EBB5556-3DBC-433A-94E3-1BE2721B930C}" type="slidenum">
              <a:rPr lang="en-IE" altLang="en-US" sz="1200" smtClean="0"/>
              <a:pPr/>
              <a:t>14</a:t>
            </a:fld>
            <a:endParaRPr lang="en-IE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51287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Can be used with NoSQL, Data warehouse etc.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Only 8 Dimensions and 5 Metrics used so if I can add more good results.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Can be used by more people.</a:t>
            </a: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8EBB5556-3DBC-433A-94E3-1BE2721B930C}" type="slidenum">
              <a:rPr lang="en-IE" altLang="en-US" sz="1200" smtClean="0"/>
              <a:pPr/>
              <a:t>16</a:t>
            </a:fld>
            <a:endParaRPr lang="en-IE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460699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8EBB5556-3DBC-433A-94E3-1BE2721B930C}" type="slidenum">
              <a:rPr lang="en-IE" altLang="en-US" sz="1200" smtClean="0"/>
              <a:pPr/>
              <a:t>17</a:t>
            </a:fld>
            <a:endParaRPr lang="en-IE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41050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Lots of data volume due to introduction of multimedia, social </a:t>
            </a:r>
            <a:r>
              <a:rPr lang="en-US" b="0" dirty="0"/>
              <a:t>media</a:t>
            </a:r>
            <a:r>
              <a:rPr lang="en-US" dirty="0"/>
              <a:t> etc. </a:t>
            </a:r>
          </a:p>
          <a:p>
            <a:pPr marL="228600" indent="-228600">
              <a:buAutoNum type="arabicPeriod"/>
            </a:pPr>
            <a:r>
              <a:rPr lang="en-US" dirty="0"/>
              <a:t>To manage such huge kind of data costs is high and it will affect the most to small org.</a:t>
            </a:r>
          </a:p>
          <a:p>
            <a:pPr marL="228600" indent="-228600">
              <a:buAutoNum type="arabicPeriod"/>
            </a:pPr>
            <a:r>
              <a:rPr lang="en-US" dirty="0"/>
              <a:t>Some method of governance must be present to prioritize data so less imp data can be removed, churned or improved.</a:t>
            </a:r>
          </a:p>
          <a:p>
            <a:pPr marL="228600" indent="-228600">
              <a:buAutoNum type="arabicPeriod"/>
            </a:pPr>
            <a:r>
              <a:rPr lang="en-US" dirty="0"/>
              <a:t>Data value is the type of governance which can solve data management issues and rank data.</a:t>
            </a:r>
          </a:p>
          <a:p>
            <a:pPr marL="228600" indent="-228600">
              <a:buAutoNum type="arabicPeriod"/>
            </a:pPr>
            <a:r>
              <a:rPr lang="en-US" dirty="0"/>
              <a:t>Less tools, methods and state of art present today to measure data value most of them I will discuss in literature section.</a:t>
            </a:r>
          </a:p>
          <a:p>
            <a:pPr marL="228600" indent="-228600">
              <a:buAutoNum type="arabicPeriod"/>
            </a:pPr>
            <a:r>
              <a:rPr lang="en-US" dirty="0"/>
              <a:t>As per my knowledge there is no method which finds value in a relational data source.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0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worked throughout the </a:t>
            </a:r>
            <a:r>
              <a:rPr lang="en-US" dirty="0" err="1"/>
              <a:t>sem</a:t>
            </a:r>
            <a:r>
              <a:rPr lang="en-US" dirty="0"/>
              <a:t> from Jan till Aug. Starting from </a:t>
            </a:r>
            <a:r>
              <a:rPr lang="en-US" dirty="0" err="1"/>
              <a:t>NDA,Ethics</a:t>
            </a:r>
            <a:r>
              <a:rPr lang="en-US" dirty="0"/>
              <a:t> approval, to Demo in DCU.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664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More data less technique hence most of imp resource are wasted managing unnecessary data.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Solution</a:t>
            </a:r>
          </a:p>
          <a:p>
            <a:pPr marL="228600" indent="-228600">
              <a:buAutoNum type="arabicPeriod"/>
            </a:pPr>
            <a:r>
              <a:rPr lang="en-US" dirty="0"/>
              <a:t>It will solve issues which occurs in data migration or data backup so they will prioritize the data and priority will be given first to them.</a:t>
            </a:r>
            <a:r>
              <a:rPr lang="en-IN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064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is a company with small size and located in Dublin. They make and sell electric appliances like adapters, modem etc.</a:t>
            </a:r>
          </a:p>
          <a:p>
            <a:pPr marL="228600" indent="-228600">
              <a:buAutoNum type="arabicPeriod"/>
            </a:pPr>
            <a:r>
              <a:rPr lang="en-US" dirty="0"/>
              <a:t>They have their own website plus they sell their electric products on amazon hence deal with lots of data.</a:t>
            </a:r>
          </a:p>
          <a:p>
            <a:pPr marL="228600" indent="-228600">
              <a:buAutoNum type="arabicPeriod"/>
            </a:pPr>
            <a:r>
              <a:rPr lang="en-US" dirty="0"/>
              <a:t>It’s a startup hence they can’t manage such huge data so some kind of data management is essential.</a:t>
            </a:r>
          </a:p>
          <a:p>
            <a:pPr marL="228600" indent="-228600">
              <a:buAutoNum type="arabicPeriod"/>
            </a:pPr>
            <a:r>
              <a:rPr lang="en-US" dirty="0"/>
              <a:t>They were needed some technique which decides the importance of data hence decision can be taken on data storage.</a:t>
            </a:r>
          </a:p>
          <a:p>
            <a:pPr marL="228600" indent="-228600">
              <a:buAutoNum type="arabicPeriod"/>
            </a:pPr>
            <a:r>
              <a:rPr lang="en-US" dirty="0"/>
              <a:t>This research will help them in the evaluation of crucial data.</a:t>
            </a:r>
          </a:p>
          <a:p>
            <a:pPr marL="228600" indent="-228600">
              <a:buAutoNum type="arabicPeriod"/>
            </a:pPr>
            <a:r>
              <a:rPr lang="en-US" dirty="0"/>
              <a:t>Single use case only taken as this research is 1</a:t>
            </a:r>
            <a:r>
              <a:rPr lang="en-US" baseline="30000" dirty="0"/>
              <a:t>st</a:t>
            </a:r>
            <a:r>
              <a:rPr lang="en-US" dirty="0"/>
              <a:t> only.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37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Signed NDA with </a:t>
            </a:r>
            <a:r>
              <a:rPr lang="en-US" dirty="0" err="1"/>
              <a:t>MyVolts</a:t>
            </a:r>
            <a:r>
              <a:rPr lang="en-US" dirty="0"/>
              <a:t> to get a data. They gave 3 </a:t>
            </a:r>
            <a:r>
              <a:rPr lang="en-US" dirty="0" err="1"/>
              <a:t>sql</a:t>
            </a:r>
            <a:r>
              <a:rPr lang="en-US" dirty="0"/>
              <a:t> file which is a snapshot of their huge database.</a:t>
            </a:r>
          </a:p>
          <a:p>
            <a:pPr marL="228600" indent="-228600">
              <a:buAutoNum type="arabicPeriod"/>
            </a:pPr>
            <a:r>
              <a:rPr lang="en-US" dirty="0"/>
              <a:t>The 3 </a:t>
            </a:r>
            <a:r>
              <a:rPr lang="en-US" dirty="0" err="1"/>
              <a:t>sql</a:t>
            </a:r>
            <a:r>
              <a:rPr lang="en-US" dirty="0"/>
              <a:t> files represented 3 databases namely Amazon, Pricing and Sales. They asked us to prioritize the dataset within themselves using data value technique so that they can arrange proper resource to important database.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Amazon – Biggest database consists of power supply name, price, 4 amazon price etc.</a:t>
            </a:r>
          </a:p>
          <a:p>
            <a:pPr marL="0" indent="0">
              <a:buNone/>
            </a:pPr>
            <a:r>
              <a:rPr lang="en-US" dirty="0"/>
              <a:t>Pricing- Dynamic data of price they make price high or low depending upon sale of particular item.</a:t>
            </a:r>
          </a:p>
          <a:p>
            <a:pPr marL="0" indent="0">
              <a:buNone/>
            </a:pPr>
            <a:r>
              <a:rPr lang="en-US" dirty="0"/>
              <a:t>Sales – Own website data with actual sale value and customer data.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86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Meaning whether metric based technique can be useful to find data value?</a:t>
            </a:r>
          </a:p>
          <a:p>
            <a:pPr marL="228600" indent="-228600">
              <a:buAutoNum type="arabicPeriod"/>
            </a:pPr>
            <a:r>
              <a:rPr lang="en-US" dirty="0"/>
              <a:t>If yes, which specific dimension/metrics can be used from literature?</a:t>
            </a:r>
          </a:p>
          <a:p>
            <a:pPr marL="228600" indent="-228600">
              <a:buAutoNum type="arabicPeriod"/>
            </a:pPr>
            <a:r>
              <a:rPr lang="en-US" dirty="0"/>
              <a:t>And which new metric/dimension I have to create which are not covered in literature?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3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Dimensions?</a:t>
            </a:r>
          </a:p>
          <a:p>
            <a:r>
              <a:rPr lang="en-US" dirty="0"/>
              <a:t>It is a category designed while considering the user views regarding a data. Like usage is a dimension which say like if some thing is more used it’s imp. Same concept is taken in finding dv.</a:t>
            </a:r>
          </a:p>
          <a:p>
            <a:r>
              <a:rPr lang="en-US" dirty="0"/>
              <a:t>Metric?</a:t>
            </a:r>
          </a:p>
          <a:p>
            <a:r>
              <a:rPr lang="en-US" dirty="0"/>
              <a:t>It can be multiple and expresses dimension broadly. </a:t>
            </a:r>
            <a:r>
              <a:rPr lang="en-US" dirty="0" err="1"/>
              <a:t>Eg</a:t>
            </a:r>
            <a:r>
              <a:rPr lang="en-US" dirty="0"/>
              <a:t> Usage -&gt; More writes or more reads on DB in a single day if this happens then database is imp.</a:t>
            </a:r>
          </a:p>
          <a:p>
            <a:r>
              <a:rPr lang="en-US" dirty="0"/>
              <a:t>How historically it was addressed? </a:t>
            </a:r>
          </a:p>
          <a:p>
            <a:r>
              <a:rPr lang="en-US" dirty="0"/>
              <a:t>Designed questions basis dimensions and asked to domain experts. No automated approach taken under consideration. Data value might be wrong as no technical approach to back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216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one or two dimension like:</a:t>
            </a:r>
          </a:p>
          <a:p>
            <a:pPr marL="228600" indent="-228600">
              <a:buAutoNum type="arabicPeriod"/>
            </a:pPr>
            <a:r>
              <a:rPr lang="en-US" dirty="0"/>
              <a:t>Volume- More volume more important</a:t>
            </a:r>
          </a:p>
          <a:p>
            <a:pPr marL="228600" indent="-228600">
              <a:buAutoNum type="arabicPeriod"/>
            </a:pPr>
            <a:r>
              <a:rPr lang="en-US" dirty="0"/>
              <a:t>Security- If data is more secured it must be important.   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 err="1"/>
              <a:t>Eg.</a:t>
            </a:r>
            <a:r>
              <a:rPr lang="en-US" dirty="0"/>
              <a:t> </a:t>
            </a:r>
            <a:r>
              <a:rPr lang="en-US" dirty="0" err="1"/>
              <a:t>A,b,c</a:t>
            </a:r>
            <a:r>
              <a:rPr lang="en-US" dirty="0"/>
              <a:t> datasets using 8 dimension my tool can say which dataset is more valued.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BF2CE4-9EF9-471F-9C96-7D7A1E75803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164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51A16-7D6A-4098-87F0-2817514A8B1F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6723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7139136" cy="1143000"/>
          </a:xfrm>
        </p:spPr>
        <p:txBody>
          <a:bodyPr/>
          <a:lstStyle>
            <a:lvl1pPr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A3F05-3D99-40C5-8AD0-021DD2190A34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2557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CB507-BF96-4A44-A4AA-93429CE128E0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832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4624"/>
            <a:ext cx="7139136" cy="1008459"/>
          </a:xfrm>
        </p:spPr>
        <p:txBody>
          <a:bodyPr/>
          <a:lstStyle>
            <a:lvl1pPr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32CF-BC35-4E20-A4FF-864B432A3D3D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3792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5A6D0-A6AF-40C5-A1A5-F0C97F83AB6E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8974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7139136" cy="1143000"/>
          </a:xfrm>
        </p:spPr>
        <p:txBody>
          <a:bodyPr/>
          <a:lstStyle>
            <a:lvl1pPr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1364A-14F2-42B6-A2CB-3DAD681D0AB2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440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3EBD-DAB0-4C3F-993D-775408564829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3399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7139136" cy="1143000"/>
          </a:xfrm>
        </p:spPr>
        <p:txBody>
          <a:bodyPr/>
          <a:lstStyle>
            <a:lvl1pPr>
              <a:defRPr>
                <a:solidFill>
                  <a:srgbClr val="FFC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70DF-6AB3-4D01-89B3-DF1B1FB2BFEE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5811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5F50E-34A8-476C-B321-706CE663C7AA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2896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95220-6D8B-49CB-A445-B682F3348CEE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367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pptbanner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8546B-235E-44DB-9DF7-726F2EBA9394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4" descr="DCU_Brand_Col_Neg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088" y="115888"/>
            <a:ext cx="1135062" cy="773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6909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D488E-C900-4E1D-9DB6-897FA8D46C85}" type="datetime1">
              <a:rPr lang="en-US" smtClean="0"/>
              <a:t>8/28/2019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30BB1-0164-4110-AB11-8673C46A4C2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95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3"/>
          <p:cNvSpPr>
            <a:spLocks noGrp="1"/>
          </p:cNvSpPr>
          <p:nvPr>
            <p:ph type="ctrTitle"/>
          </p:nvPr>
        </p:nvSpPr>
        <p:spPr>
          <a:xfrm>
            <a:off x="467544" y="1268760"/>
            <a:ext cx="8458200" cy="144016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3F3F3F"/>
                </a:solidFill>
              </a:rPr>
              <a:t>Developing Data Value Analytics of a Relational Database for an Online Retailer</a:t>
            </a:r>
            <a:endParaRPr lang="en-US" sz="3200" dirty="0">
              <a:ea typeface="Helvetica Neue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9F478AE-F57B-A942-8BDC-C13FBB4D821E}"/>
              </a:ext>
            </a:extLst>
          </p:cNvPr>
          <p:cNvSpPr txBox="1">
            <a:spLocks/>
          </p:cNvSpPr>
          <p:nvPr/>
        </p:nvSpPr>
        <p:spPr bwMode="auto">
          <a:xfrm>
            <a:off x="-108520" y="6407448"/>
            <a:ext cx="1944216" cy="31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sz="1800" dirty="0">
                <a:solidFill>
                  <a:schemeClr val="tx1"/>
                </a:solidFill>
                <a:ea typeface="Helvetica Neue"/>
              </a:rPr>
              <a:t>28</a:t>
            </a:r>
            <a:r>
              <a:rPr lang="en-IE" sz="1800" baseline="30000" dirty="0">
                <a:solidFill>
                  <a:schemeClr val="tx1"/>
                </a:solidFill>
                <a:ea typeface="Helvetica Neue"/>
              </a:rPr>
              <a:t>th</a:t>
            </a:r>
            <a:r>
              <a:rPr lang="en-IE" sz="1800" dirty="0">
                <a:solidFill>
                  <a:schemeClr val="tx1"/>
                </a:solidFill>
                <a:ea typeface="Helvetica Neue"/>
              </a:rPr>
              <a:t> Aug 2019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2D95934-8BE2-45E5-9E5D-50F4F44AFB80}"/>
              </a:ext>
            </a:extLst>
          </p:cNvPr>
          <p:cNvSpPr txBox="1">
            <a:spLocks/>
          </p:cNvSpPr>
          <p:nvPr/>
        </p:nvSpPr>
        <p:spPr>
          <a:xfrm>
            <a:off x="467544" y="3212976"/>
            <a:ext cx="4297351" cy="29597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indent="-228600" algn="l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Nihar Sudhanshu Limaye </a:t>
            </a:r>
          </a:p>
          <a:p>
            <a:pPr indent="-228600" algn="l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Student Number :- 18210876</a:t>
            </a:r>
          </a:p>
          <a:p>
            <a:pPr indent="-228600" algn="l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Email :- nihar.limaye3@mail.dcu.ie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90F656-A432-4A43-9B4F-0376F0E896BE}"/>
              </a:ext>
            </a:extLst>
          </p:cNvPr>
          <p:cNvSpPr txBox="1"/>
          <p:nvPr/>
        </p:nvSpPr>
        <p:spPr>
          <a:xfrm>
            <a:off x="5220072" y="3650571"/>
            <a:ext cx="4292594" cy="29597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Supervisor: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Dr. Rob Brennan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Email : rob.brennan@dcu.ie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158B90-615E-4BEA-B0E6-D2DB0CF86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16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-27384"/>
            <a:ext cx="8229600" cy="1143000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Literature Review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110CA5B-51EE-40AE-BFEE-95D1617E14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81965"/>
              </p:ext>
            </p:extLst>
          </p:nvPr>
        </p:nvGraphicFramePr>
        <p:xfrm>
          <a:off x="32360" y="908720"/>
          <a:ext cx="8932127" cy="600909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692308">
                  <a:extLst>
                    <a:ext uri="{9D8B030D-6E8A-4147-A177-3AD203B41FA5}">
                      <a16:colId xmlns:a16="http://schemas.microsoft.com/office/drawing/2014/main" val="1760929728"/>
                    </a:ext>
                  </a:extLst>
                </a:gridCol>
                <a:gridCol w="3567426">
                  <a:extLst>
                    <a:ext uri="{9D8B030D-6E8A-4147-A177-3AD203B41FA5}">
                      <a16:colId xmlns:a16="http://schemas.microsoft.com/office/drawing/2014/main" val="1233411949"/>
                    </a:ext>
                  </a:extLst>
                </a:gridCol>
                <a:gridCol w="3672393">
                  <a:extLst>
                    <a:ext uri="{9D8B030D-6E8A-4147-A177-3AD203B41FA5}">
                      <a16:colId xmlns:a16="http://schemas.microsoft.com/office/drawing/2014/main" val="1570446172"/>
                    </a:ext>
                  </a:extLst>
                </a:gridCol>
              </a:tblGrid>
              <a:tr h="67670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Reference</a:t>
                      </a:r>
                    </a:p>
                  </a:txBody>
                  <a:tcPr marL="222842" marR="133705" marT="133705" marB="13370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Paper explains</a:t>
                      </a:r>
                    </a:p>
                  </a:txBody>
                  <a:tcPr marL="222842" marR="133705" marT="133705" marB="13370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Improvements </a:t>
                      </a:r>
                    </a:p>
                  </a:txBody>
                  <a:tcPr marL="222842" marR="133705" marT="133705" marB="13370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1487367"/>
                  </a:ext>
                </a:extLst>
              </a:tr>
              <a:tr h="126780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Brennan et al.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[3]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To evaluate data governance value-driven methods are useful 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1. Just an introduction to Data governance and data value</a:t>
                      </a:r>
                      <a:b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</a:b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2. No methods proposed for finding DV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7690371"/>
                  </a:ext>
                </a:extLst>
              </a:tr>
              <a:tr h="107096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Moody et al.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[4]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Use of "Laws of information" for finding DV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Considered surveys, interviews to find DV, which was good but</a:t>
                      </a:r>
                      <a:b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</a:b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No technical approach to back it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14039"/>
                  </a:ext>
                </a:extLst>
              </a:tr>
              <a:tr h="126780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Brennan et al.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[9]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Capability Maturity Model (CMM) that tries to identify specific metrics but uses open data to analyze it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Use of metrics for assessing DV but uses open data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5438086"/>
                  </a:ext>
                </a:extLst>
              </a:tr>
              <a:tr h="1529483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Sajko</a:t>
                      </a: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 et al.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[2]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Gives an idea of dimensions and their corresponding metrics to be used for value assessment</a:t>
                      </a: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  <a:t>Fewer dimensions &amp; metrics taken to measure data value so I have added more in the project to get better results.</a:t>
                      </a:r>
                      <a:br>
                        <a:rPr lang="en-US" sz="18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</a:rPr>
                      </a:br>
                      <a:endParaRPr lang="en-US" sz="18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marL="222842" marR="115878" marT="115878" marB="11587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74046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6A0047-58D2-4B85-8C58-3A6F0D3A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428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9939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Design of a System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7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7D6A5937-3A98-4F1C-B6B5-FFA4D9ED5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3224" y="1124744"/>
            <a:ext cx="8397552" cy="53285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34431B-29C0-4E25-9186-DBB1AF370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AD2F68-0245-4FBB-8717-8FFB020AC134}"/>
              </a:ext>
            </a:extLst>
          </p:cNvPr>
          <p:cNvSpPr txBox="1"/>
          <p:nvPr/>
        </p:nvSpPr>
        <p:spPr>
          <a:xfrm>
            <a:off x="3275856" y="645333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3. Blocks of System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4376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2E67-9175-4141-9B62-DE9E3A03C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0"/>
            <a:ext cx="7139136" cy="100845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Experiment Analysis	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E14AF-8ABC-4582-AD89-C963427B6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943" y="1008459"/>
            <a:ext cx="8808553" cy="573325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1. Hypothesis</a:t>
            </a:r>
          </a:p>
          <a:p>
            <a:pPr marL="0" indent="0">
              <a:buNone/>
            </a:pPr>
            <a:r>
              <a:rPr lang="en-US" sz="2000" dirty="0"/>
              <a:t>Whether the metrics selected can identify most valuable data for organization?”</a:t>
            </a:r>
            <a:endParaRPr lang="en-US" sz="1800" dirty="0"/>
          </a:p>
          <a:p>
            <a:pPr marL="0" indent="0">
              <a:buNone/>
            </a:pPr>
            <a:r>
              <a:rPr lang="en-US" sz="2000" dirty="0"/>
              <a:t>2. Demo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EF6DB-9330-4E80-A4BF-22A6ECF0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Recording #10">
            <a:hlinkClick r:id="" action="ppaction://media"/>
            <a:extLst>
              <a:ext uri="{FF2B5EF4-FFF2-40B4-BE49-F238E27FC236}">
                <a16:creationId xmlns:a16="http://schemas.microsoft.com/office/drawing/2014/main" id="{E3B1810E-3F28-4CE6-B3F3-8877E709D5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943" y="2165970"/>
            <a:ext cx="8808553" cy="457539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19285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-36512" y="44624"/>
            <a:ext cx="7606680" cy="100845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		Result Analysis	</a:t>
            </a:r>
            <a:endParaRPr lang="en-IE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C8AF30-186B-43FE-A12B-4A9EE2EC8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52207C-D3FD-413B-88EB-39BD5366B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" y="1025802"/>
            <a:ext cx="9144002" cy="54275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327425-73C4-431C-BE62-AA790402750C}"/>
              </a:ext>
            </a:extLst>
          </p:cNvPr>
          <p:cNvSpPr txBox="1"/>
          <p:nvPr/>
        </p:nvSpPr>
        <p:spPr>
          <a:xfrm>
            <a:off x="3275856" y="6444044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4. DV Dashboard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8722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-180528" y="0"/>
            <a:ext cx="7606680" cy="1008459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		Conclusion	</a:t>
            </a:r>
            <a:endParaRPr lang="en-IE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A784A4-43F6-4911-B614-7F236307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81C1C-B955-4A58-9319-2EB7E2EF0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1052736"/>
            <a:ext cx="8435280" cy="5616624"/>
          </a:xfrm>
        </p:spPr>
        <p:txBody>
          <a:bodyPr>
            <a:noAutofit/>
          </a:bodyPr>
          <a:lstStyle/>
          <a:p>
            <a:r>
              <a:rPr lang="en-US" sz="2300" dirty="0"/>
              <a:t>As per my knowledge the first work on data value metrics for Relational data base.</a:t>
            </a:r>
          </a:p>
          <a:p>
            <a:r>
              <a:rPr lang="en-US" sz="2300" dirty="0"/>
              <a:t>Predicted same relatives values compare to domain expert survey approach</a:t>
            </a:r>
          </a:p>
          <a:p>
            <a:r>
              <a:rPr lang="en-US" sz="2300" dirty="0"/>
              <a:t>Metrics of Dimensions like Rebuilding, Security, Volume, Usage, Quality, and Legislative were successful</a:t>
            </a:r>
          </a:p>
          <a:p>
            <a:pPr lvl="0"/>
            <a:r>
              <a:rPr lang="en-US" sz="2300" dirty="0"/>
              <a:t>However metrics of dimensions like Time, Market value unable to find data value due to </a:t>
            </a:r>
          </a:p>
          <a:p>
            <a:pPr marL="0" lvl="0" indent="0">
              <a:buNone/>
            </a:pPr>
            <a:r>
              <a:rPr lang="en-US" sz="2300" dirty="0"/>
              <a:t>	1. Limited dataset</a:t>
            </a:r>
          </a:p>
          <a:p>
            <a:pPr marL="0" lvl="0" indent="0">
              <a:buNone/>
            </a:pPr>
            <a:r>
              <a:rPr lang="en-US" sz="2300" dirty="0"/>
              <a:t>	2. Limited domain experts were available</a:t>
            </a:r>
          </a:p>
          <a:p>
            <a:r>
              <a:rPr lang="en-US" sz="2300" dirty="0"/>
              <a:t>3/5 predefined metrics and all 3 tailored metrics were successful</a:t>
            </a:r>
          </a:p>
          <a:p>
            <a:r>
              <a:rPr lang="en-US" sz="2300" dirty="0"/>
              <a:t>Data value of a relational database (RDB) data source accurately measured for a given use case of </a:t>
            </a:r>
            <a:r>
              <a:rPr lang="en-US" sz="2300" dirty="0" err="1"/>
              <a:t>MyVolts</a:t>
            </a:r>
            <a:r>
              <a:rPr lang="en-US" sz="2300" dirty="0"/>
              <a:t>  </a:t>
            </a:r>
          </a:p>
          <a:p>
            <a:endParaRPr lang="en-US" sz="2300" dirty="0"/>
          </a:p>
          <a:p>
            <a:pPr lvl="0"/>
            <a:endParaRPr lang="en-US" sz="2300" dirty="0"/>
          </a:p>
          <a:p>
            <a:endParaRPr lang="en-US" sz="2300" dirty="0"/>
          </a:p>
          <a:p>
            <a:endParaRPr lang="en-US" sz="2300" dirty="0"/>
          </a:p>
          <a:p>
            <a:endParaRPr lang="en-US" sz="2300" dirty="0"/>
          </a:p>
          <a:p>
            <a:endParaRPr lang="en-IN" sz="2300" dirty="0"/>
          </a:p>
        </p:txBody>
      </p:sp>
    </p:spTree>
    <p:extLst>
      <p:ext uri="{BB962C8B-B14F-4D97-AF65-F5344CB8AC3E}">
        <p14:creationId xmlns:p14="http://schemas.microsoft.com/office/powerpoint/2010/main" val="3897862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F4568-09C0-419D-8155-529F7E72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32" y="-43432"/>
            <a:ext cx="7139136" cy="10823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Learning &amp; Contribution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283C4-3F23-41B6-9DA4-031F9F346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500" dirty="0"/>
              <a:t>Understood the business process of </a:t>
            </a:r>
            <a:r>
              <a:rPr lang="en-IN" sz="2500" dirty="0" err="1"/>
              <a:t>MyVolts</a:t>
            </a:r>
            <a:r>
              <a:rPr lang="en-IN" sz="2500" dirty="0"/>
              <a:t> and learned how data flows within the organization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500" dirty="0"/>
              <a:t>Appended three state of art dimensions in the data value analytics research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500" dirty="0"/>
              <a:t>Designed a new tool which works with relational database(RDB)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500" dirty="0"/>
              <a:t>Designed a system which will benefit in the data management process. </a:t>
            </a:r>
          </a:p>
          <a:p>
            <a:pPr marL="514350" indent="-514350">
              <a:buFont typeface="+mj-lt"/>
              <a:buAutoNum type="arabicPeriod"/>
            </a:pPr>
            <a:endParaRPr lang="en-IN" sz="2500" dirty="0"/>
          </a:p>
          <a:p>
            <a:pPr marL="514350" indent="-514350">
              <a:buFont typeface="+mj-lt"/>
              <a:buAutoNum type="arabicPeriod"/>
            </a:pPr>
            <a:endParaRPr lang="en-IN" sz="2500" dirty="0"/>
          </a:p>
          <a:p>
            <a:pPr marL="514350" indent="-514350">
              <a:buFont typeface="+mj-lt"/>
              <a:buAutoNum type="arabicPeriod"/>
            </a:pPr>
            <a:endParaRPr lang="en-IN" sz="25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81D68-4C6B-4C2F-8109-F2224DD7E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29612"/>
            <a:ext cx="2133600" cy="391863"/>
          </a:xfrm>
        </p:spPr>
        <p:txBody>
          <a:bodyPr/>
          <a:lstStyle/>
          <a:p>
            <a:fld id="{30D30BB1-0164-4110-AB11-8673C46A4C2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92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087FC8-27CA-4B0C-8C99-96B07991F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36" y="332656"/>
            <a:ext cx="7067128" cy="936104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	Future Enhancements			</a:t>
            </a:r>
            <a:endParaRPr lang="en-IN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D26F655C-D74C-4EC0-BF88-BFF1CBDF60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5678142"/>
              </p:ext>
            </p:extLst>
          </p:nvPr>
        </p:nvGraphicFramePr>
        <p:xfrm>
          <a:off x="1315198" y="1053083"/>
          <a:ext cx="6425154" cy="5616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2A370D-E1EA-4D8F-8795-FD1964E50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990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539552" y="0"/>
            <a:ext cx="7606680" cy="100845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References</a:t>
            </a:r>
            <a:endParaRPr lang="en-IE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F045DB-BD78-4F13-AC29-03B74AE3AFBF}"/>
              </a:ext>
            </a:extLst>
          </p:cNvPr>
          <p:cNvSpPr/>
          <p:nvPr/>
        </p:nvSpPr>
        <p:spPr>
          <a:xfrm>
            <a:off x="467544" y="1196752"/>
            <a:ext cx="8208912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[1] Even, </a:t>
            </a:r>
            <a:r>
              <a:rPr lang="en-US" sz="1500" dirty="0" err="1">
                <a:ea typeface="SimSun" panose="02010600030101010101" pitchFamily="2" charset="-122"/>
              </a:rPr>
              <a:t>Adir</a:t>
            </a:r>
            <a:r>
              <a:rPr lang="en-US" sz="1500" dirty="0">
                <a:ea typeface="SimSun" panose="02010600030101010101" pitchFamily="2" charset="-122"/>
              </a:rPr>
              <a:t> &amp; </a:t>
            </a:r>
            <a:r>
              <a:rPr lang="en-US" sz="1500" dirty="0" err="1">
                <a:ea typeface="SimSun" panose="02010600030101010101" pitchFamily="2" charset="-122"/>
              </a:rPr>
              <a:t>Shankaranarayanan</a:t>
            </a:r>
            <a:r>
              <a:rPr lang="en-US" sz="1500" dirty="0">
                <a:ea typeface="SimSun" panose="02010600030101010101" pitchFamily="2" charset="-122"/>
              </a:rPr>
              <a:t>, Ganesan. (2005). Value-Driven Data Quality Assessment.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[2] </a:t>
            </a:r>
            <a:r>
              <a:rPr lang="en-US" sz="1500" dirty="0" err="1">
                <a:ea typeface="SimSun" panose="02010600030101010101" pitchFamily="2" charset="-122"/>
              </a:rPr>
              <a:t>Sajko</a:t>
            </a:r>
            <a:r>
              <a:rPr lang="en-US" sz="1500" dirty="0">
                <a:ea typeface="SimSun" panose="02010600030101010101" pitchFamily="2" charset="-122"/>
              </a:rPr>
              <a:t>, Mario &amp; </a:t>
            </a:r>
            <a:r>
              <a:rPr lang="en-US" sz="1500" dirty="0" err="1">
                <a:ea typeface="SimSun" panose="02010600030101010101" pitchFamily="2" charset="-122"/>
              </a:rPr>
              <a:t>Rabuzin</a:t>
            </a:r>
            <a:r>
              <a:rPr lang="en-US" sz="1500" dirty="0">
                <a:ea typeface="SimSun" panose="02010600030101010101" pitchFamily="2" charset="-122"/>
              </a:rPr>
              <a:t>, </a:t>
            </a:r>
            <a:r>
              <a:rPr lang="en-US" sz="1500" dirty="0" err="1">
                <a:ea typeface="SimSun" panose="02010600030101010101" pitchFamily="2" charset="-122"/>
              </a:rPr>
              <a:t>Kornelije</a:t>
            </a:r>
            <a:r>
              <a:rPr lang="en-US" sz="1500" dirty="0">
                <a:ea typeface="SimSun" panose="02010600030101010101" pitchFamily="2" charset="-122"/>
              </a:rPr>
              <a:t> &amp; </a:t>
            </a:r>
            <a:r>
              <a:rPr lang="en-US" sz="1500" dirty="0" err="1">
                <a:ea typeface="SimSun" panose="02010600030101010101" pitchFamily="2" charset="-122"/>
              </a:rPr>
              <a:t>Bača</a:t>
            </a:r>
            <a:r>
              <a:rPr lang="en-US" sz="1500" dirty="0">
                <a:ea typeface="SimSun" panose="02010600030101010101" pitchFamily="2" charset="-122"/>
              </a:rPr>
              <a:t>, Miroslav. (2006). How to calculate information value for effective security risk assessment. Journal of Information and Organizational Sciences. 30. 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[3] Attard, J. and Brennan, R. (2018). Challenges in Value-Driven Data Governance.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[4] Moody, Daniel, and Peter Walsh. “Measuring The Value Of Information: An Asset Valuation Approach.” Seventh European Conference on Information Systems (ECIS’99) (1999): 1–17. Web. 12 July 2017.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[5] Chen, Ying. “Information Valuation for Information Lifecycle Management.” Second International Conference on Autonomic Computing (ICAC’05).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N.p.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2005. 135–146. Web.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[6] al-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Saffar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S, and G L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Heileman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. “Semantics-Based Information Valuation.” 2008 4th International IEEE Conference Intelligent Systems. Vol. 1.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N.p.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2008. 6–58. Web.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[7]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Wijnhoven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Fons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Chintan Amrit, and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Pim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 Dietz. “Value-Based File Retention.” Journal of Data and Information Quality 4.4 (2014): 1–17. Web. 12 July 2017.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[8] </a:t>
            </a:r>
            <a:r>
              <a:rPr lang="en-US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Tuemmler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B. (2019, 05 23). </a:t>
            </a:r>
            <a:r>
              <a:rPr lang="en-US" sz="1500" i="1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The Impact of Information Governance on Cybersecurity</a:t>
            </a:r>
            <a:r>
              <a:rPr lang="en-US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. Retrieved from www.nuix.com:https://www.nuix.com/blog/impact-information-governance-cybersecurityhttps://www.nuix.com/blog/impact-information-governance-cybersecurity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[9] </a:t>
            </a:r>
            <a:r>
              <a:rPr lang="en-IE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Rob Brennan, Judie Attard, and Markus </a:t>
            </a:r>
            <a:r>
              <a:rPr lang="en-IE" sz="1500" dirty="0" err="1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Helfurt</a:t>
            </a:r>
            <a:r>
              <a:rPr lang="en-IE" sz="1500" dirty="0">
                <a:solidFill>
                  <a:srgbClr val="000000"/>
                </a:solidFill>
                <a:ea typeface="Times New Roman" panose="02020603050405020304" pitchFamily="18" charset="0"/>
                <a:cs typeface="Calibri" panose="020F0502020204030204" pitchFamily="34" charset="0"/>
              </a:rPr>
              <a:t>, Management of Data Value Chains, a Value Monitoring Capability Maturity Model, 20th International Conference on Enterprise Information Systems (ICEIS), Portugal, 21-24 March 2018, Olivier Camp, Joaquim Filipe, 2018. http://www.tara.tcd.ie/handle/2262/82277</a:t>
            </a:r>
            <a:endParaRPr lang="en-IN" sz="1500" dirty="0">
              <a:ea typeface="SimSun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sz="1500" dirty="0">
                <a:ea typeface="SimSun" panose="02010600030101010101" pitchFamily="2" charset="-122"/>
              </a:rPr>
              <a:t> </a:t>
            </a:r>
            <a:endParaRPr lang="en-IN" sz="1500" dirty="0">
              <a:ea typeface="SimSun" panose="02010600030101010101" pitchFamily="2" charset="-122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FEDDA1-4504-4E32-8975-1E9EF20BC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42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74022-ACF7-2E44-B7EC-893DECEF9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546" y="0"/>
            <a:ext cx="7139136" cy="1008459"/>
          </a:xfrm>
        </p:spPr>
        <p:txBody>
          <a:bodyPr/>
          <a:lstStyle/>
          <a:p>
            <a:r>
              <a:rPr lang="en-IE" dirty="0">
                <a:solidFill>
                  <a:schemeClr val="bg1"/>
                </a:solidFill>
              </a:rPr>
              <a:t>Project Motivation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1F3598A-6ED3-4F39-9FBE-CDE96D7063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8624587"/>
              </p:ext>
            </p:extLst>
          </p:nvPr>
        </p:nvGraphicFramePr>
        <p:xfrm>
          <a:off x="749546" y="1412776"/>
          <a:ext cx="7568854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B30618-F43B-4A5D-A9FC-7564B8AE1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487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27C0-800B-4853-A552-F1D0F7A1E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17755"/>
            <a:ext cx="7139136" cy="1008459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Project Timeline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8157E4-6583-498C-8130-1321D424B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4784"/>
            <a:ext cx="9144000" cy="496855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415062-1F9D-41CE-9E0C-2130DC94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61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5581F-233C-4085-816F-0F734A9A7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21265"/>
            <a:ext cx="7139136" cy="100845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Need of Data value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22132-CC47-44B0-8EDC-279867668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5720"/>
            <a:ext cx="8229600" cy="5429624"/>
          </a:xfrm>
        </p:spPr>
        <p:txBody>
          <a:bodyPr>
            <a:noAutofit/>
          </a:bodyPr>
          <a:lstStyle/>
          <a:p>
            <a:r>
              <a:rPr lang="en-US" sz="2200" dirty="0"/>
              <a:t>Why we need data value analytics in the real world?</a:t>
            </a:r>
          </a:p>
          <a:p>
            <a:pPr lvl="2"/>
            <a:r>
              <a:rPr lang="en-US" sz="2200" dirty="0"/>
              <a:t>More data available but less technique to decide valuable data </a:t>
            </a:r>
          </a:p>
          <a:p>
            <a:pPr lvl="2"/>
            <a:r>
              <a:rPr lang="en-US" sz="2200" dirty="0"/>
              <a:t>Solve issues occur in data migration or data backup activity</a:t>
            </a:r>
          </a:p>
          <a:p>
            <a:pPr lvl="2"/>
            <a:r>
              <a:rPr lang="en-US" sz="2200" dirty="0"/>
              <a:t>Prioritize the dataset and save manual efforts finding data value.</a:t>
            </a:r>
          </a:p>
          <a:p>
            <a:pPr lvl="2"/>
            <a:endParaRPr lang="en-US" sz="2200" dirty="0"/>
          </a:p>
          <a:p>
            <a:r>
              <a:rPr lang="en-US" sz="2200" dirty="0"/>
              <a:t>How Data value typically addressed?</a:t>
            </a:r>
          </a:p>
          <a:p>
            <a:pPr lvl="2"/>
            <a:r>
              <a:rPr lang="en-US" sz="2200" dirty="0"/>
              <a:t>A manual approach using surveys and interviews</a:t>
            </a:r>
          </a:p>
          <a:p>
            <a:pPr lvl="2"/>
            <a:r>
              <a:rPr lang="en-US" sz="2200" dirty="0"/>
              <a:t>May cause error due to the absence of technical process</a:t>
            </a:r>
          </a:p>
          <a:p>
            <a:endParaRPr lang="en-US" sz="2200" dirty="0"/>
          </a:p>
          <a:p>
            <a:r>
              <a:rPr lang="en-US" sz="2200" dirty="0"/>
              <a:t>Improvement</a:t>
            </a:r>
          </a:p>
          <a:p>
            <a:pPr lvl="2"/>
            <a:r>
              <a:rPr lang="en-US" sz="2200" dirty="0"/>
              <a:t>Use of </a:t>
            </a:r>
            <a:r>
              <a:rPr lang="en-US" sz="2200" b="1" dirty="0"/>
              <a:t>automated approach </a:t>
            </a:r>
            <a:r>
              <a:rPr lang="en-US" sz="2200" dirty="0"/>
              <a:t>besides with surveys and interviews</a:t>
            </a:r>
          </a:p>
          <a:p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A843CE-247B-4F26-B931-062FC2F47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0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7501C7-D00D-4A86-89ED-BBFE597A9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9512" y="1124744"/>
            <a:ext cx="3456384" cy="5400599"/>
          </a:xfrm>
        </p:spPr>
        <p:txBody>
          <a:bodyPr>
            <a:noAutofit/>
          </a:bodyPr>
          <a:lstStyle/>
          <a:p>
            <a:r>
              <a:rPr lang="en-US" sz="2200" dirty="0"/>
              <a:t>Why </a:t>
            </a:r>
            <a:r>
              <a:rPr lang="en-US" sz="2200" dirty="0" err="1"/>
              <a:t>MyVolts</a:t>
            </a:r>
            <a:r>
              <a:rPr lang="en-US" sz="2200" dirty="0"/>
              <a:t> considered for this research?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err="1"/>
              <a:t>MyVolts</a:t>
            </a:r>
            <a:r>
              <a:rPr lang="en-US" sz="2200" dirty="0"/>
              <a:t> collects data from web to generate ads.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Multiple datasets used with high volume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SME hence data storage is important factor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Evaluation needed to manage crucial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endParaRPr lang="en-IN" sz="2200" dirty="0"/>
          </a:p>
          <a:p>
            <a:endParaRPr lang="en-IN" sz="2200" dirty="0"/>
          </a:p>
          <a:p>
            <a:endParaRPr lang="en-IN" sz="22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C99432-CA83-4E00-97DE-DCA01493CF1A}"/>
              </a:ext>
            </a:extLst>
          </p:cNvPr>
          <p:cNvSpPr/>
          <p:nvPr/>
        </p:nvSpPr>
        <p:spPr>
          <a:xfrm>
            <a:off x="3275856" y="91952"/>
            <a:ext cx="22749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4400" dirty="0">
                <a:solidFill>
                  <a:schemeClr val="bg1"/>
                </a:solidFill>
                <a:latin typeface="+mj-lt"/>
              </a:rPr>
              <a:t>Use Case</a:t>
            </a:r>
            <a:endParaRPr lang="en-IN" sz="4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B5B4EF-521C-4DFD-A39B-0E8AD0EC7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1988840"/>
            <a:ext cx="5368204" cy="388843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04FCA4-63B3-4531-A308-1DF9DED39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454FF7-95B9-4B3C-A299-44A18358BAB1}"/>
              </a:ext>
            </a:extLst>
          </p:cNvPr>
          <p:cNvSpPr txBox="1"/>
          <p:nvPr/>
        </p:nvSpPr>
        <p:spPr>
          <a:xfrm>
            <a:off x="5148064" y="5747479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1. </a:t>
            </a:r>
            <a:r>
              <a:rPr lang="en-US" dirty="0" err="1"/>
              <a:t>MyVolts</a:t>
            </a:r>
            <a:r>
              <a:rPr lang="en-US" dirty="0"/>
              <a:t> DB structure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0669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C0E013D-D168-4D01-B357-1B33CFC0AC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21604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Dataset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A054643B-EC62-4084-BBE5-2D90D559D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7544" y="1196751"/>
            <a:ext cx="8219256" cy="5524723"/>
          </a:xfrm>
        </p:spPr>
        <p:txBody>
          <a:bodyPr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Data acquisition from </a:t>
            </a:r>
            <a:r>
              <a:rPr lang="en-US" sz="2300" dirty="0" err="1">
                <a:solidFill>
                  <a:schemeClr val="tx1"/>
                </a:solidFill>
              </a:rPr>
              <a:t>MyVolts</a:t>
            </a:r>
            <a:endParaRPr lang="en-US" sz="230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Uses MySQL database</a:t>
            </a:r>
          </a:p>
          <a:p>
            <a:pPr algn="l"/>
            <a:endParaRPr lang="en-US" sz="230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/>
                </a:solidFill>
              </a:rPr>
              <a:t>Amazon dataset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Biggest database of </a:t>
            </a:r>
            <a:r>
              <a:rPr lang="en-US" sz="2300" dirty="0" err="1">
                <a:solidFill>
                  <a:schemeClr val="tx1"/>
                </a:solidFill>
              </a:rPr>
              <a:t>MyVolts</a:t>
            </a:r>
            <a:endParaRPr lang="en-US" sz="2300" dirty="0">
              <a:solidFill>
                <a:schemeClr val="tx1"/>
              </a:solidFill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Data consists of amazon listed products of </a:t>
            </a:r>
            <a:r>
              <a:rPr lang="en-US" sz="2300" dirty="0" err="1">
                <a:solidFill>
                  <a:schemeClr val="tx1"/>
                </a:solidFill>
              </a:rPr>
              <a:t>MyVolts</a:t>
            </a:r>
            <a:endParaRPr lang="en-US" sz="2300" dirty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/>
                </a:solidFill>
              </a:rPr>
              <a:t>Pricing dataset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Dynamic pricing depending on sales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Can be lowered or high price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1"/>
                </a:solidFill>
              </a:rPr>
              <a:t>Sales dataset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 err="1">
                <a:solidFill>
                  <a:schemeClr val="tx1"/>
                </a:solidFill>
              </a:rPr>
              <a:t>MyVolts</a:t>
            </a:r>
            <a:r>
              <a:rPr lang="en-US" sz="2300" dirty="0">
                <a:solidFill>
                  <a:schemeClr val="tx1"/>
                </a:solidFill>
              </a:rPr>
              <a:t> own website data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1"/>
                </a:solidFill>
              </a:rPr>
              <a:t>Contains sensitive data</a:t>
            </a:r>
          </a:p>
          <a:p>
            <a:pPr lvl="3" algn="l"/>
            <a:endParaRPr lang="en-US" sz="2300" dirty="0">
              <a:solidFill>
                <a:schemeClr val="tx1"/>
              </a:solidFill>
            </a:endParaRPr>
          </a:p>
          <a:p>
            <a:pPr algn="l"/>
            <a:r>
              <a:rPr lang="en-US" sz="2300" dirty="0">
                <a:solidFill>
                  <a:schemeClr val="tx1"/>
                </a:solidFill>
              </a:rPr>
              <a:t> </a:t>
            </a:r>
            <a:endParaRPr lang="en-IN" sz="23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C9E27A-2DA3-406F-88A9-285D89297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845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02432" y="0"/>
            <a:ext cx="7139136" cy="1008459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  <a:cs typeface="Times New Roman" panose="02020603050405020304" pitchFamily="18" charset="0"/>
              </a:rPr>
              <a:t>Research Questions</a:t>
            </a:r>
            <a:endParaRPr lang="en-US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0CA7EBF5-5DF7-4020-8491-3CE62296C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5480730"/>
              </p:ext>
            </p:extLst>
          </p:nvPr>
        </p:nvGraphicFramePr>
        <p:xfrm>
          <a:off x="827584" y="1484784"/>
          <a:ext cx="7416824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3129ED-91C7-4C09-9645-D98D054BE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970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31316-3964-4E73-B6B3-189F54E9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-27582"/>
            <a:ext cx="7139136" cy="100845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0669-C39B-426A-9178-201A43FEF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196752"/>
            <a:ext cx="8496944" cy="53285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300" dirty="0"/>
          </a:p>
          <a:p>
            <a:r>
              <a:rPr lang="en-US" sz="2300" dirty="0"/>
              <a:t>What are </a:t>
            </a:r>
            <a:r>
              <a:rPr lang="en-US" sz="2300" b="1" dirty="0"/>
              <a:t>Dimensions</a:t>
            </a:r>
            <a:r>
              <a:rPr lang="en-US" sz="2300" dirty="0"/>
              <a:t>?</a:t>
            </a:r>
          </a:p>
          <a:p>
            <a:pPr marL="0" indent="0">
              <a:buNone/>
            </a:pPr>
            <a:r>
              <a:rPr lang="en-US" sz="2300" dirty="0"/>
              <a:t>Category designed while considering user oriented views towards data for finding a data value </a:t>
            </a:r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2300" dirty="0" err="1"/>
              <a:t>Eg.</a:t>
            </a:r>
            <a:r>
              <a:rPr lang="en-US" sz="2300" dirty="0"/>
              <a:t> Usage - &gt; More used more valuable </a:t>
            </a:r>
          </a:p>
          <a:p>
            <a:pPr marL="0" indent="0">
              <a:buNone/>
            </a:pPr>
            <a:r>
              <a:rPr lang="en-US" sz="2300" dirty="0"/>
              <a:t>Security -&gt; More secured more valuable</a:t>
            </a:r>
          </a:p>
          <a:p>
            <a:pPr marL="0" indent="0">
              <a:buNone/>
            </a:pPr>
            <a:endParaRPr lang="en-US" sz="2300" dirty="0"/>
          </a:p>
          <a:p>
            <a:r>
              <a:rPr lang="en-US" sz="2300" dirty="0"/>
              <a:t>What are </a:t>
            </a:r>
            <a:r>
              <a:rPr lang="en-US" sz="2300" b="1" dirty="0"/>
              <a:t>Metrics</a:t>
            </a:r>
            <a:r>
              <a:rPr lang="en-US" sz="2300" dirty="0"/>
              <a:t>?</a:t>
            </a:r>
          </a:p>
          <a:p>
            <a:pPr lvl="2"/>
            <a:r>
              <a:rPr lang="en-US" sz="2300" dirty="0"/>
              <a:t>Subcategory of Dimension</a:t>
            </a:r>
          </a:p>
          <a:p>
            <a:pPr lvl="2"/>
            <a:r>
              <a:rPr lang="en-US" sz="2300" dirty="0"/>
              <a:t>Multiple metrics can be added under one dimensions</a:t>
            </a:r>
          </a:p>
          <a:p>
            <a:pPr lvl="2"/>
            <a:r>
              <a:rPr lang="en-US" sz="2300" dirty="0" err="1"/>
              <a:t>Eg</a:t>
            </a:r>
            <a:r>
              <a:rPr lang="en-US" sz="2300" dirty="0"/>
              <a:t>: Volume -&gt; Record count, Interconnection</a:t>
            </a:r>
          </a:p>
          <a:p>
            <a:pPr lvl="2"/>
            <a:endParaRPr lang="en-US" sz="2300" dirty="0"/>
          </a:p>
          <a:p>
            <a:pPr lvl="2"/>
            <a:endParaRPr lang="en-US" sz="2300" dirty="0"/>
          </a:p>
          <a:p>
            <a:pPr lvl="2"/>
            <a:endParaRPr lang="en-US" sz="2300" dirty="0"/>
          </a:p>
          <a:p>
            <a:pPr marL="914400" lvl="2" indent="0">
              <a:buNone/>
            </a:pPr>
            <a:endParaRPr lang="en-US" sz="2300" dirty="0"/>
          </a:p>
          <a:p>
            <a:pPr lvl="2"/>
            <a:endParaRPr lang="en-US" sz="2300" dirty="0"/>
          </a:p>
          <a:p>
            <a:pPr lvl="2"/>
            <a:endParaRPr lang="en-US" sz="2300" dirty="0"/>
          </a:p>
          <a:p>
            <a:pPr lvl="2"/>
            <a:endParaRPr lang="en-IN" sz="2300" dirty="0"/>
          </a:p>
          <a:p>
            <a:pPr lvl="2"/>
            <a:endParaRPr lang="en-US" sz="2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7F285-BE84-496B-B719-18BBF6C3A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98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266F6-3508-401D-849E-7C04DB3D5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432" y="0"/>
            <a:ext cx="7139136" cy="100845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Dimensions &amp; Metrics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631D5-78C4-4247-87A1-E0463C5E5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30BB1-0164-4110-AB11-8673C46A4C20}" type="slidenum">
              <a:rPr lang="en-US" smtClean="0"/>
              <a:t>9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A8C14B4-C17D-421B-A57B-6475ED357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8695" y="1412776"/>
            <a:ext cx="8059378" cy="45365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6EA421-A84E-4C8C-B180-BDC01F48FFF5}"/>
              </a:ext>
            </a:extLst>
          </p:cNvPr>
          <p:cNvSpPr txBox="1"/>
          <p:nvPr/>
        </p:nvSpPr>
        <p:spPr>
          <a:xfrm>
            <a:off x="3347864" y="6088211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2. Dimensions &amp; Metrics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7100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1601</Words>
  <Application>Microsoft Office PowerPoint</Application>
  <PresentationFormat>On-screen Show (4:3)</PresentationFormat>
  <Paragraphs>226</Paragraphs>
  <Slides>17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Developing Data Value Analytics of a Relational Database for an Online Retailer</vt:lpstr>
      <vt:lpstr>Project Motivation</vt:lpstr>
      <vt:lpstr>Project Timeline</vt:lpstr>
      <vt:lpstr>Need of Data value</vt:lpstr>
      <vt:lpstr>PowerPoint Presentation</vt:lpstr>
      <vt:lpstr>Dataset </vt:lpstr>
      <vt:lpstr>Research Questions</vt:lpstr>
      <vt:lpstr>Introduction</vt:lpstr>
      <vt:lpstr>Dimensions &amp; Metrics</vt:lpstr>
      <vt:lpstr>Literature Review</vt:lpstr>
      <vt:lpstr>Design of a System</vt:lpstr>
      <vt:lpstr>Experiment Analysis </vt:lpstr>
      <vt:lpstr>  Result Analysis </vt:lpstr>
      <vt:lpstr>  Conclusion </vt:lpstr>
      <vt:lpstr>Learning &amp; Contribution</vt:lpstr>
      <vt:lpstr> Future Enhancements   </vt:lpstr>
      <vt:lpstr>References</vt:lpstr>
    </vt:vector>
  </TitlesOfParts>
  <Company>Dublin City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Dublin City University</dc:creator>
  <cp:lastModifiedBy>nihar limaye</cp:lastModifiedBy>
  <cp:revision>471</cp:revision>
  <cp:lastPrinted>2015-10-28T16:58:55Z</cp:lastPrinted>
  <dcterms:created xsi:type="dcterms:W3CDTF">2013-09-10T08:16:27Z</dcterms:created>
  <dcterms:modified xsi:type="dcterms:W3CDTF">2019-08-28T15:42:34Z</dcterms:modified>
</cp:coreProperties>
</file>